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6" r:id="rId3"/>
    <p:sldId id="281" r:id="rId4"/>
    <p:sldId id="282" r:id="rId5"/>
    <p:sldId id="283" r:id="rId6"/>
    <p:sldId id="285" r:id="rId7"/>
    <p:sldId id="286" r:id="rId8"/>
    <p:sldId id="295" r:id="rId9"/>
    <p:sldId id="288" r:id="rId10"/>
    <p:sldId id="296" r:id="rId11"/>
    <p:sldId id="297" r:id="rId12"/>
    <p:sldId id="298" r:id="rId13"/>
    <p:sldId id="300" r:id="rId14"/>
    <p:sldId id="299" r:id="rId15"/>
    <p:sldId id="301" r:id="rId16"/>
    <p:sldId id="307"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ina Vasile" initials="C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919191"/>
    <a:srgbClr val="BA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94660"/>
  </p:normalViewPr>
  <p:slideViewPr>
    <p:cSldViewPr showGuides="1">
      <p:cViewPr>
        <p:scale>
          <a:sx n="76" d="100"/>
          <a:sy n="76" d="100"/>
        </p:scale>
        <p:origin x="-1836" y="-330"/>
      </p:cViewPr>
      <p:guideLst>
        <p:guide orient="horz" pos="559"/>
        <p:guide orient="horz" pos="4065"/>
        <p:guide pos="3787"/>
        <p:guide pos="2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49B964-A0B8-F74A-967B-84731822EED0}" type="datetimeFigureOut">
              <a:rPr lang="de-DE" smtClean="0"/>
              <a:pPr/>
              <a:t>17.11.2015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9FAE2-970E-7B4C-9E3E-C59C16B54553}" type="slidenum">
              <a:rPr lang="de-DE" smtClean="0"/>
              <a:pPr/>
              <a:t>‹#›</a:t>
            </a:fld>
            <a:endParaRPr lang="de-DE"/>
          </a:p>
        </p:txBody>
      </p:sp>
    </p:spTree>
    <p:extLst>
      <p:ext uri="{BB962C8B-B14F-4D97-AF65-F5344CB8AC3E}">
        <p14:creationId xmlns:p14="http://schemas.microsoft.com/office/powerpoint/2010/main" val="30712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E89303-FDB0-4B83-97FB-EE3335546FBA}" type="datetimeFigureOut">
              <a:rPr lang="de-AT" smtClean="0"/>
              <a:pPr/>
              <a:t>17.11.2015</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A0BFC-52DC-4AE9-AF25-9E20BF3C637C}" type="slidenum">
              <a:rPr lang="de-AT" smtClean="0"/>
              <a:pPr/>
              <a:t>‹#›</a:t>
            </a:fld>
            <a:endParaRPr lang="de-AT"/>
          </a:p>
        </p:txBody>
      </p:sp>
    </p:spTree>
    <p:extLst>
      <p:ext uri="{BB962C8B-B14F-4D97-AF65-F5344CB8AC3E}">
        <p14:creationId xmlns:p14="http://schemas.microsoft.com/office/powerpoint/2010/main" val="31744500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BBDA0BFC-52DC-4AE9-AF25-9E20BF3C637C}" type="slidenum">
              <a:rPr lang="de-AT" smtClean="0"/>
              <a:pPr/>
              <a:t>8</a:t>
            </a:fld>
            <a:endParaRPr lang="de-AT"/>
          </a:p>
        </p:txBody>
      </p:sp>
    </p:spTree>
    <p:extLst>
      <p:ext uri="{BB962C8B-B14F-4D97-AF65-F5344CB8AC3E}">
        <p14:creationId xmlns:p14="http://schemas.microsoft.com/office/powerpoint/2010/main" val="31488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67544" y="2420888"/>
            <a:ext cx="5400600" cy="2664296"/>
          </a:xfrm>
        </p:spPr>
        <p:txBody>
          <a:bodyPr>
            <a:normAutofit/>
          </a:bodyPr>
          <a:lstStyle>
            <a:lvl1pPr marL="0" indent="0" algn="l" defTabSz="180975">
              <a:buNone/>
              <a:defRPr sz="1800" baseline="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Nähere Beschreibung (Untertitel, Veranstaltungshinweis, Datum, individuell): </a:t>
            </a:r>
            <a:br>
              <a:rPr lang="de-DE" dirty="0" smtClean="0"/>
            </a:br>
            <a:r>
              <a:rPr lang="de-DE" dirty="0" smtClean="0"/>
              <a:t>Arial, linksbündig, min. 18 Pkt. </a:t>
            </a:r>
            <a:br>
              <a:rPr lang="de-DE" dirty="0" smtClean="0"/>
            </a:br>
            <a:r>
              <a:rPr lang="de-DE" dirty="0" smtClean="0"/>
              <a:t>Arial, linksbündig, max. 22 Pkt.</a:t>
            </a:r>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lgn="l"/>
            <a:r>
              <a:rPr lang="de-DE" smtClean="0"/>
              <a:t>Autorenzeile, Arial 10 Pkt, blau</a:t>
            </a:r>
            <a:endParaRPr lang="de-AT" dirty="0"/>
          </a:p>
        </p:txBody>
      </p:sp>
      <p:sp>
        <p:nvSpPr>
          <p:cNvPr id="6" name="Foliennummernplatzhalt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de-AT" smtClean="0"/>
              <a:t>Chart </a:t>
            </a:r>
            <a:fld id="{778A256E-4C9C-4249-8EC4-1CAFAF314AB4}" type="slidenum">
              <a:rPr lang="de-AT" smtClean="0"/>
              <a:pPr/>
              <a:t>‹#›</a:t>
            </a:fld>
            <a:endParaRPr lang="de-AT" dirty="0"/>
          </a:p>
        </p:txBody>
      </p:sp>
      <p:sp>
        <p:nvSpPr>
          <p:cNvPr id="8" name="Rectangle 8"/>
          <p:cNvSpPr>
            <a:spLocks noChangeArrowheads="1"/>
          </p:cNvSpPr>
          <p:nvPr userDrawn="1"/>
        </p:nvSpPr>
        <p:spPr bwMode="auto">
          <a:xfrm>
            <a:off x="0" y="1112515"/>
            <a:ext cx="9143999" cy="1141400"/>
          </a:xfrm>
          <a:prstGeom prst="rect">
            <a:avLst/>
          </a:prstGeom>
          <a:solidFill>
            <a:srgbClr val="005EA4"/>
          </a:solidFill>
          <a:ln>
            <a:noFill/>
          </a:ln>
          <a:effectLst/>
          <a:extLst/>
        </p:spPr>
        <p:txBody>
          <a:bodyPr wrap="none" anchor="ctr"/>
          <a:lstStyle/>
          <a:p>
            <a:pPr algn="ctr"/>
            <a:endParaRPr lang="bs-Latn-BA" sz="1400" dirty="0">
              <a:solidFill>
                <a:srgbClr val="005EA4"/>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1187624" y="1112515"/>
            <a:ext cx="7632526" cy="1141400"/>
          </a:xfr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de-DE" dirty="0" smtClean="0"/>
              <a:t/>
            </a:r>
            <a:br>
              <a:rPr lang="de-DE" dirty="0" smtClean="0"/>
            </a:br>
            <a:r>
              <a:rPr lang="de-DE" dirty="0" smtClean="0"/>
              <a:t>Titel: Arial fett, </a:t>
            </a:r>
            <a:r>
              <a:rPr lang="de-DE" dirty="0" err="1" smtClean="0"/>
              <a:t>rechtsb</a:t>
            </a:r>
            <a:r>
              <a:rPr lang="de-DE" dirty="0" smtClean="0"/>
              <a:t>., min. 24 Pkt. – max. 34 Pkt. Bei einem 2-zeiligen Titel – max. 28 Pkt. </a:t>
            </a:r>
            <a:br>
              <a:rPr lang="de-DE" dirty="0" smtClean="0"/>
            </a:br>
            <a:r>
              <a:rPr lang="de-DE" dirty="0" smtClean="0"/>
              <a:t> </a:t>
            </a:r>
          </a:p>
        </p:txBody>
      </p:sp>
      <p:sp>
        <p:nvSpPr>
          <p:cNvPr id="21" name="Bildplatzhalter 20"/>
          <p:cNvSpPr>
            <a:spLocks noGrp="1" noChangeAspect="1"/>
          </p:cNvSpPr>
          <p:nvPr>
            <p:ph type="pic" sz="quarter" idx="13" hasCustomPrompt="1"/>
          </p:nvPr>
        </p:nvSpPr>
        <p:spPr>
          <a:xfrm>
            <a:off x="6012160" y="2253915"/>
            <a:ext cx="3132000" cy="4604085"/>
          </a:xfrm>
          <a:solidFill>
            <a:srgbClr val="BAE1FF"/>
          </a:solidFill>
        </p:spPr>
        <p:txBody>
          <a:bodyPr anchor="t" anchorCtr="1">
            <a:noAutofit/>
          </a:bodyPr>
          <a:lstStyle>
            <a:lvl1pPr marL="0" indent="0" algn="ctr">
              <a:buNone/>
              <a:defRPr sz="1800" b="1" baseline="0">
                <a:solidFill>
                  <a:schemeClr val="bg1"/>
                </a:solidFill>
              </a:defRPr>
            </a:lvl1pPr>
          </a:lstStyle>
          <a:p>
            <a:r>
              <a:rPr lang="de-DE" dirty="0" smtClean="0"/>
              <a:t>Fläche für ein Bild   Bildgröße und Position innerhalb dieser Fläche variabel - Bild durch klicken auf Symbol hinzufügen</a:t>
            </a:r>
          </a:p>
          <a:p>
            <a:endParaRPr lang="de-AT" dirty="0"/>
          </a:p>
        </p:txBody>
      </p:sp>
      <p:sp>
        <p:nvSpPr>
          <p:cNvPr id="11" name="Textplatzhalter 10"/>
          <p:cNvSpPr>
            <a:spLocks noGrp="1"/>
          </p:cNvSpPr>
          <p:nvPr>
            <p:ph type="body" sz="quarter" idx="14" hasCustomPrompt="1"/>
          </p:nvPr>
        </p:nvSpPr>
        <p:spPr>
          <a:xfrm>
            <a:off x="468313" y="5444703"/>
            <a:ext cx="5399831" cy="936625"/>
          </a:xfrm>
        </p:spPr>
        <p:txBody>
          <a:bodyPr>
            <a:normAutofit/>
          </a:bodyPr>
          <a:lstStyle>
            <a:lvl1pPr marL="0" indent="0">
              <a:buNone/>
              <a:defRPr sz="1400"/>
            </a:lvl1pPr>
          </a:lstStyle>
          <a:p>
            <a:pPr lvl="0"/>
            <a:r>
              <a:rPr lang="de-DE" dirty="0" smtClean="0"/>
              <a:t>Autorenzeile (Konzernunternehmen, Bereich, Team) individuell</a:t>
            </a:r>
            <a:br>
              <a:rPr lang="de-DE" dirty="0" smtClean="0"/>
            </a:br>
            <a:r>
              <a:rPr lang="de-DE" dirty="0" smtClean="0"/>
              <a:t>Arial, linksbündig, min. 14 Pkt.</a:t>
            </a:r>
            <a:br>
              <a:rPr lang="de-DE" dirty="0" smtClean="0"/>
            </a:br>
            <a:r>
              <a:rPr lang="de-DE" dirty="0" smtClean="0"/>
              <a:t>Arial, linksbündig, max. 20 Pkt.</a:t>
            </a:r>
          </a:p>
        </p:txBody>
      </p:sp>
    </p:spTree>
    <p:extLst>
      <p:ext uri="{BB962C8B-B14F-4D97-AF65-F5344CB8AC3E}">
        <p14:creationId xmlns:p14="http://schemas.microsoft.com/office/powerpoint/2010/main" val="177626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315237"/>
            <a:ext cx="7776543" cy="678953"/>
          </a:xfrm>
        </p:spPr>
        <p:txBody>
          <a:bodyPr/>
          <a:lstStyle>
            <a:lvl1pPr>
              <a:defRPr sz="2400"/>
            </a:lvl1pPr>
          </a:lstStyle>
          <a:p>
            <a:r>
              <a:rPr lang="de-DE" dirty="0" smtClean="0"/>
              <a:t/>
            </a:r>
            <a:br>
              <a:rPr lang="de-DE" dirty="0" smtClean="0"/>
            </a:br>
            <a:r>
              <a:rPr lang="de-DE" dirty="0" smtClean="0"/>
              <a:t>Titel: Arial fett, </a:t>
            </a:r>
            <a:r>
              <a:rPr lang="de-DE" dirty="0" err="1" smtClean="0"/>
              <a:t>rechtsb</a:t>
            </a:r>
            <a:r>
              <a:rPr lang="de-DE" dirty="0" smtClean="0"/>
              <a:t>., min. 24 Pkt. – max. 34 Pkt. Bei einem 2-zeiligen Titel – max. 26 Pkt. </a:t>
            </a:r>
          </a:p>
        </p:txBody>
      </p:sp>
      <p:sp>
        <p:nvSpPr>
          <p:cNvPr id="3" name="Inhaltsplatzhalter 2"/>
          <p:cNvSpPr>
            <a:spLocks noGrp="1"/>
          </p:cNvSpPr>
          <p:nvPr>
            <p:ph idx="1" hasCustomPrompt="1"/>
          </p:nvPr>
        </p:nvSpPr>
        <p:spPr/>
        <p:txBody>
          <a:bodyPr/>
          <a:lstStyle>
            <a:lvl1pPr marL="0" marR="0" indent="0" algn="l" defTabSz="914400" rtl="0" eaLnBrk="1" fontAlgn="auto" latinLnBrk="0" hangingPunct="1">
              <a:lnSpc>
                <a:spcPct val="150000"/>
              </a:lnSpc>
              <a:spcBef>
                <a:spcPct val="20000"/>
              </a:spcBef>
              <a:spcAft>
                <a:spcPts val="0"/>
              </a:spcAft>
              <a:buClrTx/>
              <a:buSzTx/>
              <a:buFont typeface="+mj-lt"/>
              <a:buNone/>
              <a:tabLst/>
              <a:defRPr sz="1400" baseline="0">
                <a:latin typeface="Arial" panose="020B0604020202020204" pitchFamily="34" charset="0"/>
                <a:cs typeface="Arial" panose="020B0604020202020204" pitchFamily="34" charset="0"/>
              </a:defRPr>
            </a:lvl1pPr>
            <a:lvl2pPr marL="971550" indent="0">
              <a:lnSpc>
                <a:spcPct val="150000"/>
              </a:lnSpc>
              <a:buClrTx/>
              <a:buFont typeface="Arial" panose="020B0604020202020204" pitchFamily="34" charset="0"/>
              <a:buNone/>
              <a:defRPr sz="2400">
                <a:latin typeface="Arial" panose="020B0604020202020204" pitchFamily="34" charset="0"/>
                <a:cs typeface="Arial" panose="020B0604020202020204" pitchFamily="34" charset="0"/>
              </a:defRPr>
            </a:lvl2pPr>
            <a:lvl3pPr marL="1371600" indent="-457200">
              <a:buClrTx/>
              <a:buFont typeface="+mj-lt"/>
              <a:buAutoNum type="arabicPeriod"/>
              <a:defRPr sz="2000">
                <a:latin typeface="Arial" panose="020B0604020202020204" pitchFamily="34" charset="0"/>
                <a:cs typeface="Arial" panose="020B0604020202020204" pitchFamily="34" charset="0"/>
              </a:defRPr>
            </a:lvl3pPr>
            <a:lvl4pPr marL="1828800" indent="-457200">
              <a:buClrTx/>
              <a:buFont typeface="+mj-lt"/>
              <a:buAutoNum type="arabicPeriod"/>
              <a:defRPr>
                <a:latin typeface="Arial" panose="020B0604020202020204" pitchFamily="34" charset="0"/>
                <a:cs typeface="Arial" panose="020B0604020202020204" pitchFamily="34" charset="0"/>
              </a:defRPr>
            </a:lvl4pPr>
            <a:lvl5pPr marL="2286000" indent="-457200">
              <a:buClrTx/>
              <a:buFont typeface="+mj-lt"/>
              <a:buAutoNum type="arabicPeriod"/>
              <a:defRPr>
                <a:latin typeface="Arial" panose="020B0604020202020204" pitchFamily="34" charset="0"/>
                <a:cs typeface="Arial" panose="020B0604020202020204" pitchFamily="34" charset="0"/>
              </a:defRPr>
            </a:lvl5pPr>
          </a:lstStyle>
          <a:p>
            <a:pPr marL="0" lvl="0" indent="0">
              <a:buFont typeface="+mj-lt"/>
              <a:buNone/>
            </a:pPr>
            <a:r>
              <a:rPr lang="de-DE" sz="2000" b="1" baseline="0" dirty="0" smtClean="0">
                <a:solidFill>
                  <a:srgbClr val="000000"/>
                </a:solidFill>
                <a:latin typeface="Arial"/>
                <a:cs typeface="Arial"/>
              </a:rPr>
              <a:t>Überschrift: Arial fett, schwarz, min. 20 Pkt. – max. 24 Pkt.</a:t>
            </a:r>
            <a:br>
              <a:rPr lang="de-DE" sz="2000" b="1" baseline="0" dirty="0" smtClean="0">
                <a:solidFill>
                  <a:srgbClr val="000000"/>
                </a:solidFill>
                <a:latin typeface="Arial"/>
                <a:cs typeface="Arial"/>
              </a:rPr>
            </a:br>
            <a:r>
              <a:rPr lang="de-DE" sz="2000" b="1" baseline="0" dirty="0" smtClean="0">
                <a:solidFill>
                  <a:srgbClr val="000000"/>
                </a:solidFill>
                <a:latin typeface="Arial"/>
                <a:cs typeface="Arial"/>
              </a:rPr>
              <a:t/>
            </a:r>
            <a:br>
              <a:rPr lang="de-DE" sz="2000" b="1" baseline="0" dirty="0" smtClean="0">
                <a:solidFill>
                  <a:srgbClr val="000000"/>
                </a:solidFill>
                <a:latin typeface="Arial"/>
                <a:cs typeface="Arial"/>
              </a:rPr>
            </a:br>
            <a:r>
              <a:rPr lang="de-DE" sz="1800" b="0" baseline="0" dirty="0" smtClean="0">
                <a:solidFill>
                  <a:srgbClr val="000000"/>
                </a:solidFill>
                <a:latin typeface="Arial"/>
                <a:cs typeface="Arial"/>
              </a:rPr>
              <a:t>Fließtext: Arial, schwarz, min. 9 Pkt. - max. 22 Pkt.</a:t>
            </a:r>
            <a:br>
              <a:rPr lang="de-DE" sz="1800" b="0" baseline="0" dirty="0" smtClean="0">
                <a:solidFill>
                  <a:srgbClr val="000000"/>
                </a:solidFill>
                <a:latin typeface="Arial"/>
                <a:cs typeface="Arial"/>
              </a:rPr>
            </a:br>
            <a:r>
              <a:rPr lang="de-DE" sz="1800" b="0" baseline="0" dirty="0" smtClean="0">
                <a:solidFill>
                  <a:srgbClr val="000000"/>
                </a:solidFill>
                <a:latin typeface="Arial"/>
                <a:cs typeface="Arial"/>
              </a:rPr>
              <a:t/>
            </a:r>
            <a:br>
              <a:rPr lang="de-DE" sz="1800" b="0" baseline="0" dirty="0" smtClean="0">
                <a:solidFill>
                  <a:srgbClr val="000000"/>
                </a:solidFill>
                <a:latin typeface="Arial"/>
                <a:cs typeface="Arial"/>
              </a:rPr>
            </a:br>
            <a:r>
              <a:rPr lang="de-DE" dirty="0" smtClean="0"/>
              <a:t>Bildbeschreibungstext: Arial, schwarz, min. 9 Pkt. - max. 16 Pkt.</a:t>
            </a:r>
          </a:p>
          <a:p>
            <a:pPr lvl="0"/>
            <a:endParaRPr lang="de-DE" dirty="0" smtClean="0"/>
          </a:p>
        </p:txBody>
      </p:sp>
      <p:sp>
        <p:nvSpPr>
          <p:cNvPr id="5" name="Fußzeilenplatzhalter 4"/>
          <p:cNvSpPr>
            <a:spLocks noGrp="1"/>
          </p:cNvSpPr>
          <p:nvPr>
            <p:ph type="ftr" sz="quarter" idx="11"/>
          </p:nvPr>
        </p:nvSpPr>
        <p:spPr/>
        <p:txBody>
          <a:bodyPr/>
          <a:lstStyle>
            <a:lvl1pPr>
              <a:defRPr>
                <a:solidFill>
                  <a:srgbClr val="005EA4"/>
                </a:solidFill>
              </a:defRPr>
            </a:lvl1pPr>
          </a:lstStyle>
          <a:p>
            <a:pPr algn="l"/>
            <a:r>
              <a:rPr lang="de-DE" smtClean="0"/>
              <a:t>Autorenzeile, Arial 10 Pkt, blau</a:t>
            </a:r>
            <a:endParaRPr lang="de-AT" dirty="0"/>
          </a:p>
        </p:txBody>
      </p:sp>
      <p:sp>
        <p:nvSpPr>
          <p:cNvPr id="6" name="Foliennummernplatzhalter 5"/>
          <p:cNvSpPr>
            <a:spLocks noGrp="1"/>
          </p:cNvSpPr>
          <p:nvPr>
            <p:ph type="sldNum" sz="quarter" idx="12"/>
          </p:nvPr>
        </p:nvSpPr>
        <p:spPr/>
        <p:txBody>
          <a:bodyPr/>
          <a:lstStyle>
            <a:lvl1pPr>
              <a:defRPr>
                <a:solidFill>
                  <a:srgbClr val="005EA4"/>
                </a:solidFill>
              </a:defRPr>
            </a:lvl1pPr>
          </a:lstStyle>
          <a:p>
            <a:r>
              <a:rPr lang="de-AT" dirty="0" smtClean="0"/>
              <a:t>Chart </a:t>
            </a:r>
            <a:fld id="{778A256E-4C9C-4249-8EC4-1CAFAF314AB4}" type="slidenum">
              <a:rPr lang="de-AT" smtClean="0"/>
              <a:pPr/>
              <a:t>‹#›</a:t>
            </a:fld>
            <a:endParaRPr lang="de-AT" dirty="0"/>
          </a:p>
        </p:txBody>
      </p:sp>
      <p:cxnSp>
        <p:nvCxnSpPr>
          <p:cNvPr id="8" name="Gerade Verbindung 7"/>
          <p:cNvCxnSpPr/>
          <p:nvPr userDrawn="1"/>
        </p:nvCxnSpPr>
        <p:spPr bwMode="auto">
          <a:xfrm>
            <a:off x="0" y="6475412"/>
            <a:ext cx="9144000" cy="1588"/>
          </a:xfrm>
          <a:prstGeom prst="line">
            <a:avLst/>
          </a:prstGeom>
          <a:ln w="9525">
            <a:solidFill>
              <a:srgbClr val="91919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27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Aufzähl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316410"/>
            <a:ext cx="7776542" cy="678953"/>
          </a:xfrm>
        </p:spPr>
        <p:txBody>
          <a:bodyPr/>
          <a:lstStyle>
            <a:lvl1pPr>
              <a:defRPr sz="2400"/>
            </a:lvl1pPr>
          </a:lstStyle>
          <a:p>
            <a:r>
              <a:rPr lang="de-DE" dirty="0" smtClean="0"/>
              <a:t/>
            </a:r>
            <a:br>
              <a:rPr lang="de-DE" dirty="0" smtClean="0"/>
            </a:br>
            <a:r>
              <a:rPr lang="de-DE" dirty="0" smtClean="0"/>
              <a:t>Titel: Arial fett, </a:t>
            </a:r>
            <a:r>
              <a:rPr lang="de-DE" dirty="0" err="1" smtClean="0"/>
              <a:t>rechtsb</a:t>
            </a:r>
            <a:r>
              <a:rPr lang="de-DE" dirty="0" smtClean="0"/>
              <a:t>., min. 24 Pkt. – max. 34 Pkt. Bei einem 2-zeiligen Titel – max. 26 Pkt. </a:t>
            </a:r>
            <a:endParaRPr lang="de-AT" dirty="0"/>
          </a:p>
        </p:txBody>
      </p:sp>
      <p:sp>
        <p:nvSpPr>
          <p:cNvPr id="3" name="Inhaltsplatzhalter 2"/>
          <p:cNvSpPr>
            <a:spLocks noGrp="1"/>
          </p:cNvSpPr>
          <p:nvPr>
            <p:ph idx="1" hasCustomPrompt="1"/>
          </p:nvPr>
        </p:nvSpPr>
        <p:spPr/>
        <p:txBody>
          <a:bodyPr>
            <a:normAutofit/>
          </a:bodyPr>
          <a:lstStyle>
            <a:lvl1pPr marL="342900" indent="-342900">
              <a:lnSpc>
                <a:spcPct val="150000"/>
              </a:lnSpc>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smtClean="0"/>
              <a:t>Aufzählungsquadrate: blau, Text schwarz</a:t>
            </a:r>
          </a:p>
        </p:txBody>
      </p:sp>
      <p:sp>
        <p:nvSpPr>
          <p:cNvPr id="5" name="Fußzeilenplatzhalter 4"/>
          <p:cNvSpPr>
            <a:spLocks noGrp="1"/>
          </p:cNvSpPr>
          <p:nvPr>
            <p:ph type="ftr" sz="quarter" idx="11"/>
          </p:nvPr>
        </p:nvSpPr>
        <p:spPr/>
        <p:txBody>
          <a:bodyPr/>
          <a:lstStyle>
            <a:lvl1pPr>
              <a:defRPr>
                <a:solidFill>
                  <a:srgbClr val="005EA4"/>
                </a:solidFill>
              </a:defRPr>
            </a:lvl1pPr>
          </a:lstStyle>
          <a:p>
            <a:pPr algn="l"/>
            <a:r>
              <a:rPr lang="de-DE" smtClean="0"/>
              <a:t>Autorenzeile, Arial 10 Pkt, blau</a:t>
            </a:r>
            <a:endParaRPr lang="de-AT" dirty="0"/>
          </a:p>
        </p:txBody>
      </p:sp>
      <p:sp>
        <p:nvSpPr>
          <p:cNvPr id="6" name="Foliennummernplatzhalter 5"/>
          <p:cNvSpPr>
            <a:spLocks noGrp="1"/>
          </p:cNvSpPr>
          <p:nvPr>
            <p:ph type="sldNum" sz="quarter" idx="12"/>
          </p:nvPr>
        </p:nvSpPr>
        <p:spPr/>
        <p:txBody>
          <a:bodyPr/>
          <a:lstStyle>
            <a:lvl1pPr>
              <a:defRPr>
                <a:solidFill>
                  <a:srgbClr val="005EA4"/>
                </a:solidFill>
              </a:defRPr>
            </a:lvl1pPr>
          </a:lstStyle>
          <a:p>
            <a:r>
              <a:rPr lang="de-AT" dirty="0" smtClean="0"/>
              <a:t>Chart </a:t>
            </a:r>
            <a:fld id="{778A256E-4C9C-4249-8EC4-1CAFAF314AB4}" type="slidenum">
              <a:rPr lang="de-AT" smtClean="0"/>
              <a:pPr/>
              <a:t>‹#›</a:t>
            </a:fld>
            <a:endParaRPr lang="de-AT" dirty="0"/>
          </a:p>
        </p:txBody>
      </p:sp>
      <p:cxnSp>
        <p:nvCxnSpPr>
          <p:cNvPr id="7" name="Gerade Verbindung 6"/>
          <p:cNvCxnSpPr/>
          <p:nvPr userDrawn="1"/>
        </p:nvCxnSpPr>
        <p:spPr bwMode="auto">
          <a:xfrm>
            <a:off x="0" y="6475412"/>
            <a:ext cx="9144000" cy="1588"/>
          </a:xfrm>
          <a:prstGeom prst="line">
            <a:avLst/>
          </a:prstGeom>
          <a:ln w="9525">
            <a:solidFill>
              <a:srgbClr val="91919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5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und Inhalt Aufzählung Zahl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316410"/>
            <a:ext cx="7776542" cy="678953"/>
          </a:xfrm>
        </p:spPr>
        <p:txBody>
          <a:bodyPr/>
          <a:lstStyle>
            <a:lvl1pPr>
              <a:defRPr sz="2400"/>
            </a:lvl1pPr>
          </a:lstStyle>
          <a:p>
            <a:r>
              <a:rPr lang="de-DE" dirty="0" smtClean="0"/>
              <a:t/>
            </a:r>
            <a:br>
              <a:rPr lang="de-DE" dirty="0" smtClean="0"/>
            </a:br>
            <a:r>
              <a:rPr lang="de-DE" dirty="0" smtClean="0"/>
              <a:t>Titel: Arial fett, </a:t>
            </a:r>
            <a:r>
              <a:rPr lang="de-DE" dirty="0" err="1" smtClean="0"/>
              <a:t>rechtsb</a:t>
            </a:r>
            <a:r>
              <a:rPr lang="de-DE" dirty="0" smtClean="0"/>
              <a:t>., min. 24 Pkt. – max. 34 Pkt. Bei einem 2-zeiligen Titel – max. 26 Pkt. </a:t>
            </a:r>
            <a:endParaRPr lang="de-AT" dirty="0"/>
          </a:p>
        </p:txBody>
      </p:sp>
      <p:sp>
        <p:nvSpPr>
          <p:cNvPr id="3" name="Inhaltsplatzhalter 2"/>
          <p:cNvSpPr>
            <a:spLocks noGrp="1"/>
          </p:cNvSpPr>
          <p:nvPr>
            <p:ph idx="1" hasCustomPrompt="1"/>
          </p:nvPr>
        </p:nvSpPr>
        <p:spPr/>
        <p:txBody>
          <a:bodyPr>
            <a:normAutofit/>
          </a:bodyPr>
          <a:lstStyle>
            <a:lvl1pPr marL="457200" indent="-457200">
              <a:lnSpc>
                <a:spcPct val="150000"/>
              </a:lnSpc>
              <a:buClrTx/>
              <a:buFont typeface="+mj-lt"/>
              <a:buAutoNum type="arabicPeriod"/>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20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2000">
                <a:latin typeface="Arial" panose="020B0604020202020204" pitchFamily="34" charset="0"/>
                <a:cs typeface="Arial" panose="020B0604020202020204" pitchFamily="34" charset="0"/>
              </a:defRPr>
            </a:lvl5pPr>
          </a:lstStyle>
          <a:p>
            <a:pPr lvl="0"/>
            <a:r>
              <a:rPr lang="de-DE" dirty="0" smtClean="0"/>
              <a:t>Aufzählungsnummern: schwarz, Text schwarz Zeilenabstand 1,5</a:t>
            </a:r>
          </a:p>
        </p:txBody>
      </p:sp>
      <p:sp>
        <p:nvSpPr>
          <p:cNvPr id="5" name="Fußzeilenplatzhalter 4"/>
          <p:cNvSpPr>
            <a:spLocks noGrp="1"/>
          </p:cNvSpPr>
          <p:nvPr>
            <p:ph type="ftr" sz="quarter" idx="11"/>
          </p:nvPr>
        </p:nvSpPr>
        <p:spPr/>
        <p:txBody>
          <a:bodyPr/>
          <a:lstStyle>
            <a:lvl1pPr>
              <a:defRPr>
                <a:solidFill>
                  <a:srgbClr val="005EA4"/>
                </a:solidFill>
              </a:defRPr>
            </a:lvl1pPr>
          </a:lstStyle>
          <a:p>
            <a:pPr algn="l"/>
            <a:r>
              <a:rPr lang="de-DE" smtClean="0"/>
              <a:t>Autorenzeile, Arial 10 Pkt, blau</a:t>
            </a:r>
            <a:endParaRPr lang="de-AT" dirty="0"/>
          </a:p>
        </p:txBody>
      </p:sp>
      <p:sp>
        <p:nvSpPr>
          <p:cNvPr id="6" name="Foliennummernplatzhalter 5"/>
          <p:cNvSpPr>
            <a:spLocks noGrp="1"/>
          </p:cNvSpPr>
          <p:nvPr>
            <p:ph type="sldNum" sz="quarter" idx="12"/>
          </p:nvPr>
        </p:nvSpPr>
        <p:spPr/>
        <p:txBody>
          <a:bodyPr/>
          <a:lstStyle>
            <a:lvl1pPr>
              <a:defRPr>
                <a:solidFill>
                  <a:srgbClr val="005EA4"/>
                </a:solidFill>
              </a:defRPr>
            </a:lvl1pPr>
          </a:lstStyle>
          <a:p>
            <a:r>
              <a:rPr lang="de-AT" dirty="0" smtClean="0"/>
              <a:t>Chart </a:t>
            </a:r>
            <a:fld id="{778A256E-4C9C-4249-8EC4-1CAFAF314AB4}" type="slidenum">
              <a:rPr lang="de-AT" smtClean="0"/>
              <a:pPr/>
              <a:t>‹#›</a:t>
            </a:fld>
            <a:endParaRPr lang="de-AT" dirty="0"/>
          </a:p>
        </p:txBody>
      </p:sp>
      <p:cxnSp>
        <p:nvCxnSpPr>
          <p:cNvPr id="7" name="Gerade Verbindung 6"/>
          <p:cNvCxnSpPr/>
          <p:nvPr userDrawn="1"/>
        </p:nvCxnSpPr>
        <p:spPr bwMode="auto">
          <a:xfrm>
            <a:off x="0" y="6475412"/>
            <a:ext cx="9144000" cy="1588"/>
          </a:xfrm>
          <a:prstGeom prst="line">
            <a:avLst/>
          </a:prstGeom>
          <a:ln w="9525">
            <a:solidFill>
              <a:srgbClr val="91919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9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316410"/>
            <a:ext cx="7776542" cy="678953"/>
          </a:xfrm>
        </p:spPr>
        <p:txBody>
          <a:bodyPr/>
          <a:lstStyle>
            <a:lvl1pPr>
              <a:defRPr sz="2400"/>
            </a:lvl1pPr>
          </a:lstStyle>
          <a:p>
            <a:r>
              <a:rPr lang="de-DE" dirty="0" smtClean="0"/>
              <a:t/>
            </a:r>
            <a:br>
              <a:rPr lang="de-DE" dirty="0" smtClean="0"/>
            </a:br>
            <a:r>
              <a:rPr lang="de-DE" dirty="0" smtClean="0"/>
              <a:t>Titel: Arial fett, </a:t>
            </a:r>
            <a:r>
              <a:rPr lang="de-DE" dirty="0" err="1" smtClean="0"/>
              <a:t>rechtsb</a:t>
            </a:r>
            <a:r>
              <a:rPr lang="de-DE" dirty="0" smtClean="0"/>
              <a:t>., min. 24 Pkt. – max. 34 Pkt. Bei einem 2-zeiligen Titel – max. 26 Pkt. </a:t>
            </a:r>
            <a:endParaRPr lang="de-AT" dirty="0"/>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Aufzählungsquadrate: blau, Text schwarz</a:t>
            </a:r>
          </a:p>
          <a:p>
            <a:pPr lvl="1"/>
            <a:r>
              <a:rPr lang="de-DE" dirty="0" smtClean="0"/>
              <a:t>……</a:t>
            </a:r>
          </a:p>
          <a:p>
            <a:pPr lvl="2"/>
            <a:r>
              <a:rPr lang="de-DE" dirty="0" smtClean="0"/>
              <a:t>…..</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pPr lvl="0"/>
            <a:r>
              <a:rPr lang="de-DE" dirty="0" smtClean="0"/>
              <a:t>Aufzählungsquadrate: blau, Text schwarz</a:t>
            </a:r>
          </a:p>
          <a:p>
            <a:pPr lvl="1"/>
            <a:r>
              <a:rPr lang="de-DE" dirty="0" smtClean="0"/>
              <a:t>…..</a:t>
            </a:r>
          </a:p>
          <a:p>
            <a:pPr lvl="2"/>
            <a:r>
              <a:rPr lang="de-DE" dirty="0" smtClean="0"/>
              <a:t>…..</a:t>
            </a:r>
          </a:p>
        </p:txBody>
      </p:sp>
      <p:sp>
        <p:nvSpPr>
          <p:cNvPr id="6" name="Fußzeilenplatzhalter 5"/>
          <p:cNvSpPr>
            <a:spLocks noGrp="1"/>
          </p:cNvSpPr>
          <p:nvPr>
            <p:ph type="ftr" sz="quarter" idx="11"/>
          </p:nvPr>
        </p:nvSpPr>
        <p:spPr/>
        <p:txBody>
          <a:bodyPr/>
          <a:lstStyle/>
          <a:p>
            <a:pPr algn="l"/>
            <a:r>
              <a:rPr lang="de-DE" smtClean="0"/>
              <a:t>Autorenzeile, Arial 10 Pkt, blau</a:t>
            </a:r>
            <a:endParaRPr lang="de-AT" dirty="0"/>
          </a:p>
        </p:txBody>
      </p:sp>
      <p:sp>
        <p:nvSpPr>
          <p:cNvPr id="7" name="Foliennummernplatzhalter 6"/>
          <p:cNvSpPr>
            <a:spLocks noGrp="1"/>
          </p:cNvSpPr>
          <p:nvPr>
            <p:ph type="sldNum" sz="quarter" idx="12"/>
          </p:nvPr>
        </p:nvSpPr>
        <p:spPr/>
        <p:txBody>
          <a:bodyPr/>
          <a:lstStyle/>
          <a:p>
            <a:r>
              <a:rPr lang="de-AT" dirty="0" smtClean="0"/>
              <a:t>Chart </a:t>
            </a:r>
            <a:fld id="{778A256E-4C9C-4249-8EC4-1CAFAF314AB4}" type="slidenum">
              <a:rPr lang="de-AT" smtClean="0"/>
              <a:pPr/>
              <a:t>‹#›</a:t>
            </a:fld>
            <a:endParaRPr lang="de-AT" dirty="0"/>
          </a:p>
        </p:txBody>
      </p:sp>
      <p:cxnSp>
        <p:nvCxnSpPr>
          <p:cNvPr id="8" name="Gerade Verbindung 7"/>
          <p:cNvCxnSpPr/>
          <p:nvPr userDrawn="1"/>
        </p:nvCxnSpPr>
        <p:spPr bwMode="auto">
          <a:xfrm>
            <a:off x="0" y="6475412"/>
            <a:ext cx="9144000" cy="1588"/>
          </a:xfrm>
          <a:prstGeom prst="line">
            <a:avLst/>
          </a:prstGeom>
          <a:ln w="9525">
            <a:solidFill>
              <a:srgbClr val="91919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00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316410"/>
            <a:ext cx="7776542" cy="678953"/>
          </a:xfrm>
        </p:spPr>
        <p:txBody>
          <a:bodyPr/>
          <a:lstStyle>
            <a:lvl1pPr>
              <a:defRPr sz="2400"/>
            </a:lvl1pPr>
          </a:lstStyle>
          <a:p>
            <a:r>
              <a:rPr lang="de-DE" dirty="0" smtClean="0"/>
              <a:t/>
            </a:r>
            <a:br>
              <a:rPr lang="de-DE" dirty="0" smtClean="0"/>
            </a:br>
            <a:r>
              <a:rPr lang="de-DE" dirty="0" smtClean="0"/>
              <a:t>Titel: Arial fett, </a:t>
            </a:r>
            <a:r>
              <a:rPr lang="de-DE" dirty="0" err="1" smtClean="0"/>
              <a:t>rechtsb</a:t>
            </a:r>
            <a:r>
              <a:rPr lang="de-DE" dirty="0" smtClean="0"/>
              <a:t>., min. 24 Pkt. – max. 34 Pkt. Bei einem 2-zeiligen Titel – max. 26 Pkt. </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hasCustomPrompt="1"/>
          </p:nvPr>
        </p:nvSpPr>
        <p:spPr>
          <a:xfrm>
            <a:off x="395536" y="220486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Aufzählungsquadrate: blau, Text schwarz</a:t>
            </a:r>
          </a:p>
          <a:p>
            <a:pPr lvl="1"/>
            <a:r>
              <a:rPr lang="de-DE" dirty="0" smtClean="0"/>
              <a:t>……</a:t>
            </a:r>
          </a:p>
          <a:p>
            <a:pPr lvl="2"/>
            <a:r>
              <a:rPr lang="de-DE" dirty="0" smtClean="0"/>
              <a:t>…..</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Aufzählungsquadrate: blau, Text schwarz</a:t>
            </a:r>
          </a:p>
          <a:p>
            <a:pPr lvl="1"/>
            <a:r>
              <a:rPr lang="de-DE" dirty="0" smtClean="0"/>
              <a:t>……</a:t>
            </a:r>
          </a:p>
          <a:p>
            <a:pPr lvl="2"/>
            <a:r>
              <a:rPr lang="de-DE" dirty="0" smtClean="0"/>
              <a:t>…..</a:t>
            </a:r>
          </a:p>
        </p:txBody>
      </p:sp>
      <p:sp>
        <p:nvSpPr>
          <p:cNvPr id="8" name="Fußzeilenplatzhalter 7"/>
          <p:cNvSpPr>
            <a:spLocks noGrp="1"/>
          </p:cNvSpPr>
          <p:nvPr>
            <p:ph type="ftr" sz="quarter" idx="11"/>
          </p:nvPr>
        </p:nvSpPr>
        <p:spPr/>
        <p:txBody>
          <a:bodyPr/>
          <a:lstStyle/>
          <a:p>
            <a:pPr algn="l"/>
            <a:r>
              <a:rPr lang="de-DE" smtClean="0"/>
              <a:t>Autorenzeile, Arial 10 Pkt, blau</a:t>
            </a:r>
            <a:endParaRPr lang="de-AT" dirty="0"/>
          </a:p>
        </p:txBody>
      </p:sp>
      <p:sp>
        <p:nvSpPr>
          <p:cNvPr id="9" name="Foliennummernplatzhalter 8"/>
          <p:cNvSpPr>
            <a:spLocks noGrp="1"/>
          </p:cNvSpPr>
          <p:nvPr>
            <p:ph type="sldNum" sz="quarter" idx="12"/>
          </p:nvPr>
        </p:nvSpPr>
        <p:spPr/>
        <p:txBody>
          <a:bodyPr/>
          <a:lstStyle/>
          <a:p>
            <a:r>
              <a:rPr lang="de-AT" dirty="0" smtClean="0"/>
              <a:t>Chart </a:t>
            </a:r>
            <a:fld id="{778A256E-4C9C-4249-8EC4-1CAFAF314AB4}" type="slidenum">
              <a:rPr lang="de-AT" smtClean="0"/>
              <a:pPr/>
              <a:t>‹#›</a:t>
            </a:fld>
            <a:endParaRPr lang="de-AT" dirty="0"/>
          </a:p>
        </p:txBody>
      </p:sp>
      <p:cxnSp>
        <p:nvCxnSpPr>
          <p:cNvPr id="10" name="Gerade Verbindung 9"/>
          <p:cNvCxnSpPr/>
          <p:nvPr userDrawn="1"/>
        </p:nvCxnSpPr>
        <p:spPr bwMode="auto">
          <a:xfrm>
            <a:off x="0" y="6475412"/>
            <a:ext cx="9144000" cy="1588"/>
          </a:xfrm>
          <a:prstGeom prst="line">
            <a:avLst/>
          </a:prstGeom>
          <a:ln w="9525">
            <a:solidFill>
              <a:srgbClr val="91919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16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316410"/>
            <a:ext cx="7776542" cy="678953"/>
          </a:xfrm>
        </p:spPr>
        <p:txBody>
          <a:bodyPr/>
          <a:lstStyle>
            <a:lvl1pPr>
              <a:defRPr sz="2400"/>
            </a:lvl1pPr>
          </a:lstStyle>
          <a:p>
            <a:r>
              <a:rPr lang="de-DE" dirty="0" smtClean="0"/>
              <a:t/>
            </a:r>
            <a:br>
              <a:rPr lang="de-DE" dirty="0" smtClean="0"/>
            </a:br>
            <a:r>
              <a:rPr lang="de-DE" dirty="0" smtClean="0"/>
              <a:t>Titel: Arial fett, </a:t>
            </a:r>
            <a:r>
              <a:rPr lang="de-DE" dirty="0" err="1" smtClean="0"/>
              <a:t>rechtsb</a:t>
            </a:r>
            <a:r>
              <a:rPr lang="de-DE" dirty="0" smtClean="0"/>
              <a:t>., min. 24 Pkt. – max. 34 Pkt. Bei einem 2-zeiligen Titel – max. 26 Pkt. </a:t>
            </a:r>
            <a:endParaRPr lang="de-AT" dirty="0"/>
          </a:p>
        </p:txBody>
      </p:sp>
      <p:sp>
        <p:nvSpPr>
          <p:cNvPr id="4" name="Fußzeilenplatzhalter 3"/>
          <p:cNvSpPr>
            <a:spLocks noGrp="1"/>
          </p:cNvSpPr>
          <p:nvPr>
            <p:ph type="ftr" sz="quarter" idx="11"/>
          </p:nvPr>
        </p:nvSpPr>
        <p:spPr/>
        <p:txBody>
          <a:bodyPr/>
          <a:lstStyle/>
          <a:p>
            <a:pPr algn="l"/>
            <a:r>
              <a:rPr lang="de-DE" smtClean="0"/>
              <a:t>Autorenzeile, Arial 10 Pkt, blau</a:t>
            </a:r>
            <a:endParaRPr lang="de-AT" dirty="0"/>
          </a:p>
        </p:txBody>
      </p:sp>
      <p:sp>
        <p:nvSpPr>
          <p:cNvPr id="5" name="Foliennummernplatzhalter 4"/>
          <p:cNvSpPr>
            <a:spLocks noGrp="1"/>
          </p:cNvSpPr>
          <p:nvPr>
            <p:ph type="sldNum" sz="quarter" idx="12"/>
          </p:nvPr>
        </p:nvSpPr>
        <p:spPr/>
        <p:txBody>
          <a:bodyPr/>
          <a:lstStyle/>
          <a:p>
            <a:r>
              <a:rPr lang="de-AT" dirty="0" smtClean="0"/>
              <a:t>Chart </a:t>
            </a:r>
            <a:fld id="{778A256E-4C9C-4249-8EC4-1CAFAF314AB4}" type="slidenum">
              <a:rPr lang="de-AT" smtClean="0"/>
              <a:pPr/>
              <a:t>‹#›</a:t>
            </a:fld>
            <a:endParaRPr lang="de-AT" dirty="0"/>
          </a:p>
        </p:txBody>
      </p:sp>
      <p:cxnSp>
        <p:nvCxnSpPr>
          <p:cNvPr id="6" name="Gerade Verbindung 5"/>
          <p:cNvCxnSpPr/>
          <p:nvPr userDrawn="1"/>
        </p:nvCxnSpPr>
        <p:spPr bwMode="auto">
          <a:xfrm>
            <a:off x="0" y="6475412"/>
            <a:ext cx="9144000" cy="1588"/>
          </a:xfrm>
          <a:prstGeom prst="line">
            <a:avLst/>
          </a:prstGeom>
          <a:ln w="9525">
            <a:solidFill>
              <a:srgbClr val="91919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51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pPr algn="l"/>
            <a:r>
              <a:rPr lang="de-DE" smtClean="0"/>
              <a:t>Autorenzeile, Arial 10 Pkt, blau</a:t>
            </a:r>
            <a:endParaRPr lang="de-AT" dirty="0"/>
          </a:p>
        </p:txBody>
      </p:sp>
      <p:sp>
        <p:nvSpPr>
          <p:cNvPr id="4" name="Foliennummernplatzhalter 3"/>
          <p:cNvSpPr>
            <a:spLocks noGrp="1"/>
          </p:cNvSpPr>
          <p:nvPr>
            <p:ph type="sldNum" sz="quarter" idx="12"/>
          </p:nvPr>
        </p:nvSpPr>
        <p:spPr/>
        <p:txBody>
          <a:bodyPr/>
          <a:lstStyle/>
          <a:p>
            <a:r>
              <a:rPr lang="de-AT" dirty="0" smtClean="0"/>
              <a:t>Chart </a:t>
            </a:r>
            <a:fld id="{778A256E-4C9C-4249-8EC4-1CAFAF314AB4}" type="slidenum">
              <a:rPr lang="de-AT" smtClean="0"/>
              <a:pPr/>
              <a:t>‹#›</a:t>
            </a:fld>
            <a:endParaRPr lang="de-AT" dirty="0"/>
          </a:p>
        </p:txBody>
      </p:sp>
      <p:cxnSp>
        <p:nvCxnSpPr>
          <p:cNvPr id="5" name="Gerade Verbindung 4"/>
          <p:cNvCxnSpPr/>
          <p:nvPr userDrawn="1"/>
        </p:nvCxnSpPr>
        <p:spPr bwMode="auto">
          <a:xfrm>
            <a:off x="0" y="6475412"/>
            <a:ext cx="9144000" cy="1588"/>
          </a:xfrm>
          <a:prstGeom prst="line">
            <a:avLst/>
          </a:prstGeom>
          <a:ln w="9525">
            <a:solidFill>
              <a:srgbClr val="919191"/>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4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43930" y="309032"/>
            <a:ext cx="7776542" cy="678953"/>
          </a:xfrm>
          <a:prstGeom prst="rect">
            <a:avLst/>
          </a:prstGeom>
        </p:spPr>
        <p:txBody>
          <a:bodyPr vert="horz" lIns="91440" tIns="45720" rIns="91440" bIns="45720" rtlCol="0" anchor="b" anchorCtr="0">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ußzeilenplatzhalter 4"/>
          <p:cNvSpPr>
            <a:spLocks noGrp="1"/>
          </p:cNvSpPr>
          <p:nvPr>
            <p:ph type="ftr" sz="quarter" idx="3"/>
          </p:nvPr>
        </p:nvSpPr>
        <p:spPr>
          <a:xfrm>
            <a:off x="395536" y="6453188"/>
            <a:ext cx="2895600" cy="365125"/>
          </a:xfrm>
          <a:prstGeom prst="rect">
            <a:avLst/>
          </a:prstGeom>
        </p:spPr>
        <p:txBody>
          <a:bodyPr vert="horz" lIns="91440" tIns="45720" rIns="91440" bIns="45720" rtlCol="0" anchor="ctr"/>
          <a:lstStyle>
            <a:lvl1pPr algn="ctr">
              <a:defRPr sz="1000">
                <a:solidFill>
                  <a:srgbClr val="005EA4"/>
                </a:solidFill>
                <a:latin typeface="Arial" panose="020B0604020202020204" pitchFamily="34" charset="0"/>
                <a:cs typeface="Arial" panose="020B0604020202020204" pitchFamily="34" charset="0"/>
              </a:defRPr>
            </a:lvl1pPr>
          </a:lstStyle>
          <a:p>
            <a:pPr algn="l"/>
            <a:r>
              <a:rPr lang="de-DE" smtClean="0"/>
              <a:t>Autorenzeile, Arial 10 Pkt, blau</a:t>
            </a:r>
            <a:endParaRPr lang="de-AT" dirty="0"/>
          </a:p>
        </p:txBody>
      </p:sp>
      <p:sp>
        <p:nvSpPr>
          <p:cNvPr id="6" name="Foliennummernplatzhalter 5"/>
          <p:cNvSpPr>
            <a:spLocks noGrp="1"/>
          </p:cNvSpPr>
          <p:nvPr>
            <p:ph type="sldNum" sz="quarter" idx="4"/>
          </p:nvPr>
        </p:nvSpPr>
        <p:spPr>
          <a:xfrm>
            <a:off x="6660232" y="6445413"/>
            <a:ext cx="2133600" cy="365125"/>
          </a:xfrm>
          <a:prstGeom prst="rect">
            <a:avLst/>
          </a:prstGeom>
        </p:spPr>
        <p:txBody>
          <a:bodyPr vert="horz" lIns="91440" tIns="45720" rIns="91440" bIns="45720" rtlCol="0" anchor="ctr"/>
          <a:lstStyle>
            <a:lvl1pPr algn="r">
              <a:defRPr sz="1000">
                <a:solidFill>
                  <a:srgbClr val="005EA4"/>
                </a:solidFill>
                <a:latin typeface="Arial" panose="020B0604020202020204" pitchFamily="34" charset="0"/>
                <a:cs typeface="Arial" panose="020B0604020202020204" pitchFamily="34" charset="0"/>
              </a:defRPr>
            </a:lvl1pPr>
          </a:lstStyle>
          <a:p>
            <a:r>
              <a:rPr lang="de-AT" smtClean="0"/>
              <a:t>Chart </a:t>
            </a:r>
            <a:fld id="{778A256E-4C9C-4249-8EC4-1CAFAF314AB4}" type="slidenum">
              <a:rPr lang="de-AT" smtClean="0"/>
              <a:pPr/>
              <a:t>‹#›</a:t>
            </a:fld>
            <a:endParaRPr lang="de-AT" dirty="0"/>
          </a:p>
        </p:txBody>
      </p:sp>
      <p:sp>
        <p:nvSpPr>
          <p:cNvPr id="7" name="Rectangle 8"/>
          <p:cNvSpPr>
            <a:spLocks noChangeArrowheads="1"/>
          </p:cNvSpPr>
          <p:nvPr/>
        </p:nvSpPr>
        <p:spPr bwMode="auto">
          <a:xfrm flipV="1">
            <a:off x="1" y="1066798"/>
            <a:ext cx="9144000" cy="45719"/>
          </a:xfrm>
          <a:prstGeom prst="rect">
            <a:avLst/>
          </a:prstGeom>
          <a:solidFill>
            <a:srgbClr val="C0C0C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bs-Latn-BA" sz="1400">
              <a:latin typeface="StoneSansSemibold" pitchFamily="34" charset="0"/>
            </a:endParaRPr>
          </a:p>
        </p:txBody>
      </p:sp>
      <p:pic>
        <p:nvPicPr>
          <p:cNvPr id="8" name="Picture 20" descr="C:\Dokumente und Einstellungen\VAXWELS.UNIQA\Desktop\Logo_4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774" y="148878"/>
            <a:ext cx="1114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0C0C0"/>
                </a:solidFill>
                <a:miter lim="800000"/>
                <a:headEnd/>
                <a:tailEnd/>
              </a14:hiddenLine>
            </a:ext>
          </a:extLst>
        </p:spPr>
      </p:pic>
    </p:spTree>
    <p:extLst>
      <p:ext uri="{BB962C8B-B14F-4D97-AF65-F5344CB8AC3E}">
        <p14:creationId xmlns:p14="http://schemas.microsoft.com/office/powerpoint/2010/main" val="2693007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52" r:id="rId5"/>
    <p:sldLayoutId id="2147483653" r:id="rId6"/>
    <p:sldLayoutId id="2147483654" r:id="rId7"/>
    <p:sldLayoutId id="2147483655" r:id="rId8"/>
  </p:sldLayoutIdLst>
  <p:hf hdr="0" dt="0"/>
  <p:txStyles>
    <p:titleStyle>
      <a:lvl1pPr algn="r" defTabSz="914400" rtl="0" eaLnBrk="1" latinLnBrk="0" hangingPunct="1">
        <a:spcBef>
          <a:spcPct val="0"/>
        </a:spcBef>
        <a:buNone/>
        <a:defRPr sz="2800" b="1" kern="1200">
          <a:solidFill>
            <a:srgbClr val="005EA4"/>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5EA4"/>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5EA4"/>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005EA4"/>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5EA4"/>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5EA4"/>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ro/imgres?imgurl=http://img.wall-street.ro/images/slideshows/slide_144971_50739.jpg&amp;imgrefurl=http://www.wall-street.ro/slideshow/Money/144971/dauna-totala-pe-casco.html?full&amp;h=220&amp;w=380&amp;tbnid=Lo06N0wj72y29M:&amp;zoom=1&amp;docid=KEubmFbFOCjcPM&amp;ei=v6z4VJ-jFISHO9TqgHg&amp;tbm=isch&amp;ved=0CH4QMyhWMFY" TargetMode="Externa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ro/url?sa=i&amp;rct=j&amp;q=&amp;esrc=s&amp;frm=1&amp;source=images&amp;cd=&amp;cad=rja&amp;uact=8&amp;ved=0CAcQjRw&amp;url=http://www.autoiq.ro/test-drive-renault-grand-scenic-1-5-dci-cea-mai-buna-masina-de-care-vei-avea-vreodata-nevoie/&amp;ei=Epj0VLT8O4f3OrzWgIAF&amp;bvm=bv.87269000,d.ZWU&amp;psig=AFQjCNEgs00fHFdfYjzEVCJImgwDTR2LFA&amp;ust=14254020487964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normAutofit/>
          </a:bodyPr>
          <a:lstStyle/>
          <a:p>
            <a:endParaRPr lang="de-AT" sz="2200" dirty="0" smtClean="0"/>
          </a:p>
          <a:p>
            <a:r>
              <a:rPr lang="de-AT" sz="2200" dirty="0" smtClean="0"/>
              <a:t>CASCO – Auto&amp;Libertate</a:t>
            </a:r>
          </a:p>
          <a:p>
            <a:endParaRPr lang="de-AT" dirty="0"/>
          </a:p>
        </p:txBody>
      </p:sp>
      <p:sp>
        <p:nvSpPr>
          <p:cNvPr id="2" name="Titel 1"/>
          <p:cNvSpPr>
            <a:spLocks noGrp="1"/>
          </p:cNvSpPr>
          <p:nvPr>
            <p:ph type="ctrTitle"/>
          </p:nvPr>
        </p:nvSpPr>
        <p:spPr/>
        <p:txBody>
          <a:bodyPr/>
          <a:lstStyle/>
          <a:p>
            <a:r>
              <a:rPr lang="de-AT" sz="3400" dirty="0" smtClean="0"/>
              <a:t>UNIQA Asigurari</a:t>
            </a:r>
            <a:endParaRPr lang="de-AT" sz="3400" dirty="0"/>
          </a:p>
        </p:txBody>
      </p:sp>
      <p:sp>
        <p:nvSpPr>
          <p:cNvPr id="5" name="Textplatzhalter 4"/>
          <p:cNvSpPr>
            <a:spLocks noGrp="1"/>
          </p:cNvSpPr>
          <p:nvPr>
            <p:ph type="body" sz="quarter" idx="14"/>
          </p:nvPr>
        </p:nvSpPr>
        <p:spPr/>
        <p:txBody>
          <a:bodyPr>
            <a:normAutofit fontScale="92500" lnSpcReduction="10000"/>
          </a:bodyPr>
          <a:lstStyle/>
          <a:p>
            <a:endParaRPr lang="de-AT" dirty="0" smtClean="0"/>
          </a:p>
          <a:p>
            <a:endParaRPr lang="de-AT" dirty="0" smtClean="0"/>
          </a:p>
          <a:p>
            <a:endParaRPr lang="de-AT" dirty="0" smtClean="0"/>
          </a:p>
          <a:p>
            <a:r>
              <a:rPr lang="de-AT" dirty="0" smtClean="0"/>
              <a:t>Noiembrie  2015</a:t>
            </a:r>
            <a:endParaRPr lang="de-AT"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5" y="2276872"/>
            <a:ext cx="3275856" cy="460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684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68313" y="1052736"/>
            <a:ext cx="6336704" cy="5805264"/>
          </a:xfrm>
        </p:spPr>
        <p:txBody>
          <a:bodyPr>
            <a:normAutofit/>
          </a:bodyPr>
          <a:lstStyle/>
          <a:p>
            <a:pPr>
              <a:lnSpc>
                <a:spcPct val="17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b="1" dirty="0" smtClean="0">
                <a:solidFill>
                  <a:srgbClr val="005EA4"/>
                </a:solidFill>
                <a:ea typeface="+mj-ea"/>
                <a:sym typeface="Wingdings" pitchFamily="2" charset="2"/>
              </a:rPr>
              <a:t>UTILIZATOR UNIC </a:t>
            </a:r>
          </a:p>
          <a:p>
            <a:pPr>
              <a:spcBef>
                <a:spcPct val="0"/>
              </a:spcBef>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prstClr val="black"/>
                </a:solidFill>
              </a:rPr>
              <a:t> </a:t>
            </a:r>
            <a:r>
              <a:rPr lang="en-US" sz="1300" dirty="0" err="1" smtClean="0">
                <a:solidFill>
                  <a:prstClr val="black"/>
                </a:solidFill>
              </a:rPr>
              <a:t>Daca</a:t>
            </a:r>
            <a:r>
              <a:rPr lang="en-US" sz="1300" dirty="0" smtClean="0">
                <a:solidFill>
                  <a:prstClr val="black"/>
                </a:solidFill>
              </a:rPr>
              <a:t> </a:t>
            </a:r>
            <a:r>
              <a:rPr lang="en-US" sz="1300" dirty="0" err="1" smtClean="0">
                <a:solidFill>
                  <a:prstClr val="black"/>
                </a:solidFill>
              </a:rPr>
              <a:t>asiguratul</a:t>
            </a:r>
            <a:r>
              <a:rPr lang="en-US" sz="1300" dirty="0" smtClean="0">
                <a:solidFill>
                  <a:prstClr val="black"/>
                </a:solidFill>
              </a:rPr>
              <a:t> </a:t>
            </a:r>
            <a:r>
              <a:rPr lang="en-US" sz="1300" dirty="0" err="1" smtClean="0">
                <a:solidFill>
                  <a:prstClr val="black"/>
                </a:solidFill>
              </a:rPr>
              <a:t>este</a:t>
            </a:r>
            <a:r>
              <a:rPr lang="en-US" sz="1300" dirty="0" smtClean="0">
                <a:solidFill>
                  <a:prstClr val="black"/>
                </a:solidFill>
              </a:rPr>
              <a:t> </a:t>
            </a:r>
            <a:r>
              <a:rPr lang="en-US" sz="1300" dirty="0" err="1" smtClean="0">
                <a:solidFill>
                  <a:prstClr val="black"/>
                </a:solidFill>
              </a:rPr>
              <a:t>unicul</a:t>
            </a:r>
            <a:r>
              <a:rPr lang="en-US" sz="1300" dirty="0" smtClean="0">
                <a:solidFill>
                  <a:prstClr val="black"/>
                </a:solidFill>
              </a:rPr>
              <a:t> </a:t>
            </a:r>
            <a:r>
              <a:rPr lang="en-US" sz="1300" dirty="0" err="1" smtClean="0">
                <a:solidFill>
                  <a:prstClr val="black"/>
                </a:solidFill>
              </a:rPr>
              <a:t>utilizator</a:t>
            </a:r>
            <a:r>
              <a:rPr lang="en-US" sz="1300" dirty="0" smtClean="0">
                <a:solidFill>
                  <a:prstClr val="black"/>
                </a:solidFill>
              </a:rPr>
              <a:t> al </a:t>
            </a:r>
            <a:r>
              <a:rPr lang="en-US" sz="1300" dirty="0" err="1" smtClean="0">
                <a:solidFill>
                  <a:prstClr val="black"/>
                </a:solidFill>
              </a:rPr>
              <a:t>autovehiculului</a:t>
            </a:r>
            <a:r>
              <a:rPr lang="en-US" sz="1300" dirty="0" smtClean="0">
                <a:solidFill>
                  <a:prstClr val="black"/>
                </a:solidFill>
              </a:rPr>
              <a:t> </a:t>
            </a:r>
            <a:r>
              <a:rPr lang="en-US" sz="1300" dirty="0" err="1" smtClean="0">
                <a:solidFill>
                  <a:prstClr val="black"/>
                </a:solidFill>
              </a:rPr>
              <a:t>acesta</a:t>
            </a:r>
            <a:r>
              <a:rPr lang="en-US" sz="1300" dirty="0" smtClean="0">
                <a:solidFill>
                  <a:prstClr val="black"/>
                </a:solidFill>
              </a:rPr>
              <a:t> </a:t>
            </a:r>
            <a:r>
              <a:rPr lang="en-US" sz="1300" dirty="0" err="1" smtClean="0">
                <a:solidFill>
                  <a:prstClr val="black"/>
                </a:solidFill>
              </a:rPr>
              <a:t>va</a:t>
            </a:r>
            <a:r>
              <a:rPr lang="en-US" sz="1300" dirty="0" smtClean="0">
                <a:solidFill>
                  <a:prstClr val="black"/>
                </a:solidFill>
              </a:rPr>
              <a:t> </a:t>
            </a:r>
            <a:r>
              <a:rPr lang="en-US" sz="1300" dirty="0" err="1" smtClean="0">
                <a:solidFill>
                  <a:prstClr val="black"/>
                </a:solidFill>
              </a:rPr>
              <a:t>fi</a:t>
            </a:r>
            <a:r>
              <a:rPr lang="en-US" sz="1300" dirty="0" smtClean="0">
                <a:solidFill>
                  <a:prstClr val="black"/>
                </a:solidFill>
              </a:rPr>
              <a:t>  </a:t>
            </a: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300" dirty="0" err="1" smtClean="0">
                <a:solidFill>
                  <a:prstClr val="black"/>
                </a:solidFill>
              </a:rPr>
              <a:t>bonificat</a:t>
            </a:r>
            <a:r>
              <a:rPr lang="en-US" sz="1300" dirty="0" smtClean="0">
                <a:solidFill>
                  <a:prstClr val="black"/>
                </a:solidFill>
              </a:rPr>
              <a:t> cu o </a:t>
            </a:r>
            <a:r>
              <a:rPr lang="en-US" sz="1300" dirty="0" err="1" smtClean="0">
                <a:solidFill>
                  <a:prstClr val="black"/>
                </a:solidFill>
              </a:rPr>
              <a:t>reducere</a:t>
            </a:r>
            <a:r>
              <a:rPr lang="en-US" sz="1300" dirty="0" smtClean="0">
                <a:solidFill>
                  <a:prstClr val="black"/>
                </a:solidFill>
              </a:rPr>
              <a:t> a </a:t>
            </a:r>
            <a:r>
              <a:rPr lang="en-US" sz="1300" dirty="0" err="1" smtClean="0">
                <a:solidFill>
                  <a:prstClr val="black"/>
                </a:solidFill>
              </a:rPr>
              <a:t>primei</a:t>
            </a:r>
            <a:r>
              <a:rPr lang="en-US" sz="1300" dirty="0" smtClean="0">
                <a:solidFill>
                  <a:prstClr val="black"/>
                </a:solidFill>
              </a:rPr>
              <a:t> de </a:t>
            </a:r>
            <a:r>
              <a:rPr lang="en-US" sz="1300" dirty="0" err="1" smtClean="0">
                <a:solidFill>
                  <a:prstClr val="black"/>
                </a:solidFill>
              </a:rPr>
              <a:t>asigurare</a:t>
            </a:r>
            <a:r>
              <a:rPr lang="en-US" sz="1300" dirty="0" smtClean="0">
                <a:solidFill>
                  <a:prstClr val="black"/>
                </a:solidFill>
              </a:rPr>
              <a:t>. </a:t>
            </a:r>
          </a:p>
          <a:p>
            <a:pPr>
              <a:lnSpc>
                <a:spcPct val="8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a:p>
            <a:pPr>
              <a:lnSpc>
                <a:spcPct val="19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b="1" dirty="0" smtClean="0">
                <a:solidFill>
                  <a:srgbClr val="005EA4"/>
                </a:solidFill>
                <a:ea typeface="+mj-ea"/>
                <a:sym typeface="Wingdings" pitchFamily="2" charset="2"/>
              </a:rPr>
              <a:t>UTILAJ </a:t>
            </a:r>
            <a:r>
              <a:rPr lang="en-US" sz="1800" b="1" dirty="0">
                <a:solidFill>
                  <a:srgbClr val="005EA4"/>
                </a:solidFill>
                <a:ea typeface="+mj-ea"/>
                <a:sym typeface="Wingdings" pitchFamily="2" charset="2"/>
              </a:rPr>
              <a:t>IN LUCRU</a:t>
            </a:r>
          </a:p>
          <a:p>
            <a:pPr>
              <a:spcBef>
                <a:spcPct val="0"/>
              </a:spcBef>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i="1" dirty="0">
                <a:sym typeface="Wingdings" pitchFamily="2" charset="2"/>
              </a:rPr>
              <a:t> </a:t>
            </a:r>
            <a:r>
              <a:rPr lang="en-US" sz="1600" dirty="0"/>
              <a:t> </a:t>
            </a:r>
            <a:r>
              <a:rPr lang="en-US" sz="1300" dirty="0">
                <a:solidFill>
                  <a:prstClr val="black"/>
                </a:solidFill>
              </a:rPr>
              <a:t>P</a:t>
            </a:r>
            <a:r>
              <a:rPr lang="ro-RO" sz="1300" dirty="0">
                <a:solidFill>
                  <a:prstClr val="black"/>
                </a:solidFill>
              </a:rPr>
              <a:t>agubele produse autovehiculului asigurat ca urmare a utilizării acestuia ca utilaj sau instalaţie de lucru, în conformitate cu destinaţia lui specială</a:t>
            </a:r>
            <a:r>
              <a:rPr lang="en-US" sz="1300" dirty="0">
                <a:solidFill>
                  <a:prstClr val="black"/>
                </a:solidFill>
              </a:rPr>
              <a:t>.</a:t>
            </a:r>
            <a:endParaRPr lang="en-US" sz="1300" dirty="0">
              <a:solidFill>
                <a:prstClr val="black"/>
              </a:solidFill>
              <a:sym typeface="Wingdings" pitchFamily="2" charset="2"/>
            </a:endParaRPr>
          </a:p>
          <a:p>
            <a:pPr>
              <a:lnSpc>
                <a:spcPct val="8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a:p>
            <a:pPr>
              <a:lnSpc>
                <a:spcPct val="20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b="1" dirty="0">
                <a:solidFill>
                  <a:srgbClr val="005EA4"/>
                </a:solidFill>
                <a:ea typeface="+mj-ea"/>
                <a:sym typeface="Wingdings" pitchFamily="2" charset="2"/>
              </a:rPr>
              <a:t>ECHIPAMENT  PORTABIL</a:t>
            </a:r>
          </a:p>
          <a:p>
            <a:pPr>
              <a:spcBef>
                <a:spcPct val="0"/>
              </a:spcBef>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200" i="1" dirty="0" smtClean="0">
                <a:sym typeface="Wingdings" pitchFamily="2" charset="2"/>
              </a:rPr>
              <a:t> </a:t>
            </a:r>
            <a:r>
              <a:rPr lang="en-US" sz="1300" dirty="0" err="1"/>
              <a:t>Sunt</a:t>
            </a:r>
            <a:r>
              <a:rPr lang="en-US" sz="1300" dirty="0"/>
              <a:t> </a:t>
            </a:r>
            <a:r>
              <a:rPr lang="en-US" sz="1300" dirty="0" err="1"/>
              <a:t>acoperite</a:t>
            </a:r>
            <a:r>
              <a:rPr lang="en-US" sz="1300" dirty="0"/>
              <a:t> d</a:t>
            </a:r>
            <a:r>
              <a:rPr lang="ro-RO" sz="1300" dirty="0"/>
              <a:t>aunele produse echipamentelor portabile</a:t>
            </a:r>
            <a:r>
              <a:rPr lang="en-US" sz="1300" dirty="0"/>
              <a:t> </a:t>
            </a:r>
            <a:r>
              <a:rPr lang="en-US" sz="1300" dirty="0" smtClean="0"/>
              <a:t>(</a:t>
            </a:r>
            <a:r>
              <a:rPr lang="en-US" sz="1300" dirty="0" err="1" smtClean="0"/>
              <a:t>echipamente</a:t>
            </a:r>
            <a:r>
              <a:rPr lang="en-US" sz="1300" dirty="0" smtClean="0"/>
              <a:t> GPS, DVD-</a:t>
            </a:r>
            <a:r>
              <a:rPr lang="en-US" sz="1300" dirty="0" err="1" smtClean="0"/>
              <a:t>uri</a:t>
            </a:r>
            <a:r>
              <a:rPr lang="en-US" sz="1300" dirty="0" smtClean="0"/>
              <a:t>) </a:t>
            </a:r>
            <a:r>
              <a:rPr lang="en-US" sz="1300" dirty="0" err="1"/>
              <a:t>pentru</a:t>
            </a:r>
            <a:r>
              <a:rPr lang="en-US" sz="1300" dirty="0"/>
              <a:t> </a:t>
            </a:r>
            <a:r>
              <a:rPr lang="ro-RO" sz="1300" dirty="0"/>
              <a:t>riscurile de ciocniri, izbiri, loviri, doar daca avariile au rezultat ca urmare a unor evenimente ce au afectat si alte elemente exterioare ale corpulului autovehiculului</a:t>
            </a:r>
            <a:r>
              <a:rPr lang="en-US" sz="1300" dirty="0"/>
              <a:t>.</a:t>
            </a:r>
          </a:p>
          <a:p>
            <a:pPr>
              <a:buClr>
                <a:srgbClr val="005EA4"/>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p>
          <a:p>
            <a:pPr>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p:txBody>
      </p:sp>
      <p:pic>
        <p:nvPicPr>
          <p:cNvPr id="10" name="Picture 9" descr="Imagini pentru prezentare casco">
            <a:hlinkClick r:id="rId2"/>
          </p:cNvPr>
          <p:cNvPicPr/>
          <p:nvPr/>
        </p:nvPicPr>
        <p:blipFill>
          <a:blip r:embed="rId3" cstate="print"/>
          <a:srcRect/>
          <a:stretch>
            <a:fillRect/>
          </a:stretch>
        </p:blipFill>
        <p:spPr bwMode="auto">
          <a:xfrm>
            <a:off x="6875048" y="1118498"/>
            <a:ext cx="1440160" cy="1080120"/>
          </a:xfrm>
          <a:prstGeom prst="rect">
            <a:avLst/>
          </a:prstGeom>
          <a:noFill/>
          <a:ln w="9525">
            <a:noFill/>
            <a:miter lim="800000"/>
            <a:headEnd/>
            <a:tailEnd/>
          </a:ln>
        </p:spPr>
      </p:pic>
      <p:sp>
        <p:nvSpPr>
          <p:cNvPr id="11" name="Title 1"/>
          <p:cNvSpPr>
            <a:spLocks noGrp="1"/>
          </p:cNvSpPr>
          <p:nvPr>
            <p:ph type="title"/>
          </p:nvPr>
        </p:nvSpPr>
        <p:spPr>
          <a:xfrm>
            <a:off x="1043608" y="260648"/>
            <a:ext cx="7776542" cy="678953"/>
          </a:xfrm>
        </p:spPr>
        <p:txBody>
          <a:bodyPr/>
          <a:lstStyle/>
          <a:p>
            <a:r>
              <a:rPr lang="en-US" dirty="0" err="1" smtClean="0"/>
              <a:t>Clauze</a:t>
            </a:r>
            <a:r>
              <a:rPr lang="en-US" dirty="0" smtClean="0"/>
              <a:t> </a:t>
            </a:r>
            <a:r>
              <a:rPr lang="en-US" dirty="0" err="1" smtClean="0"/>
              <a:t>suplimentare</a:t>
            </a:r>
            <a:endParaRPr lang="en-US" dirty="0" smtClean="0"/>
          </a:p>
        </p:txBody>
      </p:sp>
      <p:pic>
        <p:nvPicPr>
          <p:cNvPr id="8" name="Picture 7" descr="bmw_navigation_portable_plus_pro.jpg"/>
          <p:cNvPicPr>
            <a:picLocks noChangeAspect="1"/>
          </p:cNvPicPr>
          <p:nvPr/>
        </p:nvPicPr>
        <p:blipFill>
          <a:blip r:embed="rId4" cstate="print"/>
          <a:stretch>
            <a:fillRect/>
          </a:stretch>
        </p:blipFill>
        <p:spPr>
          <a:xfrm>
            <a:off x="7135126" y="4221088"/>
            <a:ext cx="1446422" cy="99306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5206" y="2564904"/>
            <a:ext cx="2493158" cy="1180095"/>
          </a:xfrm>
          <a:prstGeom prst="rect">
            <a:avLst/>
          </a:prstGeom>
          <a:ln>
            <a:noFill/>
          </a:ln>
          <a:effectLst>
            <a:softEdge rad="112500"/>
          </a:effectLst>
        </p:spPr>
      </p:pic>
    </p:spTree>
    <p:extLst>
      <p:ext uri="{BB962C8B-B14F-4D97-AF65-F5344CB8AC3E}">
        <p14:creationId xmlns:p14="http://schemas.microsoft.com/office/powerpoint/2010/main" val="271683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23529" y="1196752"/>
            <a:ext cx="6120680" cy="5472608"/>
          </a:xfrm>
        </p:spPr>
        <p:txBody>
          <a:bodyPr>
            <a:normAutofit fontScale="92500" lnSpcReduction="20000"/>
          </a:bodyPr>
          <a:lstStyle/>
          <a:p>
            <a:pPr algn="just">
              <a:lnSpc>
                <a:spcPct val="17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900" b="1" dirty="0" smtClean="0">
                <a:solidFill>
                  <a:srgbClr val="005EA4"/>
                </a:solidFill>
                <a:ea typeface="+mj-ea"/>
                <a:sym typeface="Wingdings" pitchFamily="2" charset="2"/>
              </a:rPr>
              <a:t>REGIE PROPRIE </a:t>
            </a:r>
          </a:p>
          <a:p>
            <a:pPr algn="just">
              <a:lnSpc>
                <a:spcPct val="170000"/>
              </a:lnSpc>
              <a:spcBef>
                <a:spcPct val="0"/>
              </a:spcBef>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 In </a:t>
            </a:r>
            <a:r>
              <a:rPr lang="vi-VN" dirty="0" smtClean="0"/>
              <a:t>caz de dauna</a:t>
            </a:r>
            <a:r>
              <a:rPr lang="en-US" dirty="0"/>
              <a:t> </a:t>
            </a:r>
            <a:r>
              <a:rPr lang="en-US" dirty="0" smtClean="0"/>
              <a:t> A</a:t>
            </a:r>
            <a:r>
              <a:rPr lang="vi-VN" dirty="0" smtClean="0"/>
              <a:t>siguratu</a:t>
            </a:r>
            <a:r>
              <a:rPr lang="en-US" dirty="0" smtClean="0"/>
              <a:t>l e</a:t>
            </a:r>
            <a:r>
              <a:rPr lang="vi-VN" dirty="0" smtClean="0"/>
              <a:t>ste </a:t>
            </a:r>
            <a:r>
              <a:rPr lang="vi-VN" dirty="0"/>
              <a:t>de </a:t>
            </a:r>
            <a:r>
              <a:rPr lang="vi-VN" dirty="0" smtClean="0"/>
              <a:t>acord</a:t>
            </a:r>
            <a:r>
              <a:rPr lang="en-US" dirty="0" smtClean="0"/>
              <a:t> ca</a:t>
            </a:r>
            <a:r>
              <a:rPr lang="vi-VN" dirty="0" smtClean="0"/>
              <a:t> :</a:t>
            </a:r>
          </a:p>
          <a:p>
            <a:pPr algn="just">
              <a:lnSpc>
                <a:spcPct val="170000"/>
              </a:lnSpc>
              <a:spcBef>
                <a:spcPct val="0"/>
              </a:spcBef>
              <a:buClr>
                <a:srgbClr val="005EA4"/>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  	</a:t>
            </a:r>
            <a:r>
              <a:rPr lang="vi-VN" dirty="0" smtClean="0"/>
              <a:t>Devizul de repara</a:t>
            </a:r>
            <a:r>
              <a:rPr lang="en-US" dirty="0" smtClean="0"/>
              <a:t>t</a:t>
            </a:r>
            <a:r>
              <a:rPr lang="vi-VN" dirty="0" smtClean="0"/>
              <a:t>ii sa fie agreat cu Asiguratorul</a:t>
            </a:r>
            <a:r>
              <a:rPr lang="en-US" dirty="0" smtClean="0"/>
              <a:t>;</a:t>
            </a:r>
            <a:endParaRPr lang="vi-VN" dirty="0" smtClean="0"/>
          </a:p>
          <a:p>
            <a:pPr algn="just">
              <a:lnSpc>
                <a:spcPct val="170000"/>
              </a:lnSpc>
              <a:spcBef>
                <a:spcPct val="0"/>
              </a:spcBef>
              <a:buClr>
                <a:srgbClr val="005EA4"/>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  	</a:t>
            </a:r>
            <a:r>
              <a:rPr lang="vi-VN" dirty="0" smtClean="0"/>
              <a:t>Plata despăgubirii sa se efectueze doar către acesta</a:t>
            </a:r>
            <a:r>
              <a:rPr lang="en-US" dirty="0" smtClean="0"/>
              <a:t>.</a:t>
            </a:r>
          </a:p>
          <a:p>
            <a:pPr algn="just">
              <a:lnSpc>
                <a:spcPct val="100000"/>
              </a:lnSpc>
              <a:spcBef>
                <a:spcPct val="0"/>
              </a:spcBef>
              <a:buClr>
                <a:srgbClr val="005EA4"/>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a:p>
            <a:pPr algn="just">
              <a:lnSpc>
                <a:spcPct val="100000"/>
              </a:lnSpc>
              <a:spcBef>
                <a:spcPct val="0"/>
              </a:spcBef>
              <a:buClr>
                <a:srgbClr val="005EA4"/>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900" b="1" dirty="0">
                <a:solidFill>
                  <a:srgbClr val="005EA4"/>
                </a:solidFill>
                <a:sym typeface="Wingdings" pitchFamily="2" charset="2"/>
              </a:rPr>
              <a:t>SERVICE PARTENER </a:t>
            </a:r>
          </a:p>
          <a:p>
            <a:pPr algn="just">
              <a:lnSpc>
                <a:spcPct val="170000"/>
              </a:lnSpc>
              <a:spcBef>
                <a:spcPct val="0"/>
              </a:spcBef>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t> </a:t>
            </a:r>
            <a:r>
              <a:rPr lang="en-US" dirty="0" err="1">
                <a:sym typeface="Wingdings" pitchFamily="2" charset="2"/>
              </a:rPr>
              <a:t>Daca</a:t>
            </a:r>
            <a:r>
              <a:rPr lang="en-US" dirty="0">
                <a:sym typeface="Wingdings" pitchFamily="2" charset="2"/>
              </a:rPr>
              <a:t> </a:t>
            </a:r>
            <a:r>
              <a:rPr lang="en-US" dirty="0" err="1">
                <a:sym typeface="Wingdings" pitchFamily="2" charset="2"/>
              </a:rPr>
              <a:t>asiguratul</a:t>
            </a:r>
            <a:r>
              <a:rPr lang="en-US" dirty="0">
                <a:sym typeface="Wingdings" pitchFamily="2" charset="2"/>
              </a:rPr>
              <a:t> </a:t>
            </a:r>
            <a:r>
              <a:rPr lang="en-US" dirty="0" err="1">
                <a:sym typeface="Wingdings" pitchFamily="2" charset="2"/>
              </a:rPr>
              <a:t>alege</a:t>
            </a:r>
            <a:r>
              <a:rPr lang="en-US" dirty="0">
                <a:sym typeface="Wingdings" pitchFamily="2" charset="2"/>
              </a:rPr>
              <a:t> </a:t>
            </a:r>
            <a:r>
              <a:rPr lang="en-US" dirty="0" err="1">
                <a:sym typeface="Wingdings" pitchFamily="2" charset="2"/>
              </a:rPr>
              <a:t>aceasta</a:t>
            </a:r>
            <a:r>
              <a:rPr lang="en-US" dirty="0">
                <a:sym typeface="Wingdings" pitchFamily="2" charset="2"/>
              </a:rPr>
              <a:t> </a:t>
            </a:r>
            <a:r>
              <a:rPr lang="en-US" dirty="0" err="1">
                <a:sym typeface="Wingdings" pitchFamily="2" charset="2"/>
              </a:rPr>
              <a:t>clauza</a:t>
            </a:r>
            <a:r>
              <a:rPr lang="en-US" dirty="0">
                <a:sym typeface="Wingdings" pitchFamily="2" charset="2"/>
              </a:rPr>
              <a:t>, </a:t>
            </a:r>
            <a:r>
              <a:rPr lang="en-US" dirty="0" err="1">
                <a:sym typeface="Wingdings" pitchFamily="2" charset="2"/>
              </a:rPr>
              <a:t>va</a:t>
            </a:r>
            <a:r>
              <a:rPr lang="en-US" dirty="0">
                <a:sym typeface="Wingdings" pitchFamily="2" charset="2"/>
              </a:rPr>
              <a:t> </a:t>
            </a:r>
            <a:r>
              <a:rPr lang="en-US" dirty="0" err="1">
                <a:sym typeface="Wingdings" pitchFamily="2" charset="2"/>
              </a:rPr>
              <a:t>beneficia</a:t>
            </a:r>
            <a:r>
              <a:rPr lang="en-US" dirty="0">
                <a:sym typeface="Wingdings" pitchFamily="2" charset="2"/>
              </a:rPr>
              <a:t> de o </a:t>
            </a:r>
            <a:r>
              <a:rPr lang="en-US" dirty="0" err="1">
                <a:sym typeface="Wingdings" pitchFamily="2" charset="2"/>
              </a:rPr>
              <a:t>reducere</a:t>
            </a:r>
            <a:r>
              <a:rPr lang="en-US" dirty="0">
                <a:sym typeface="Wingdings" pitchFamily="2" charset="2"/>
              </a:rPr>
              <a:t> de prima, </a:t>
            </a:r>
            <a:r>
              <a:rPr lang="en-US" dirty="0" err="1" smtClean="0">
                <a:sym typeface="Wingdings" pitchFamily="2" charset="2"/>
              </a:rPr>
              <a:t>acceptand</a:t>
            </a:r>
            <a:r>
              <a:rPr lang="en-US" dirty="0" smtClean="0">
                <a:sym typeface="Wingdings" pitchFamily="2" charset="2"/>
              </a:rPr>
              <a:t> </a:t>
            </a:r>
            <a:r>
              <a:rPr lang="en-US" dirty="0" smtClean="0"/>
              <a:t>ca </a:t>
            </a:r>
            <a:r>
              <a:rPr lang="en-US" dirty="0"/>
              <a:t>in </a:t>
            </a:r>
            <a:r>
              <a:rPr lang="en-US" dirty="0" err="1"/>
              <a:t>cazul</a:t>
            </a:r>
            <a:r>
              <a:rPr lang="en-US" dirty="0"/>
              <a:t> </a:t>
            </a:r>
            <a:r>
              <a:rPr lang="en-US" dirty="0" err="1"/>
              <a:t>producerii</a:t>
            </a:r>
            <a:r>
              <a:rPr lang="en-US" dirty="0"/>
              <a:t> </a:t>
            </a:r>
            <a:r>
              <a:rPr lang="en-US" dirty="0" err="1"/>
              <a:t>unui</a:t>
            </a:r>
            <a:r>
              <a:rPr lang="en-US" dirty="0"/>
              <a:t> </a:t>
            </a:r>
            <a:r>
              <a:rPr lang="en-US" dirty="0" err="1"/>
              <a:t>eveniment</a:t>
            </a:r>
            <a:r>
              <a:rPr lang="en-US" dirty="0"/>
              <a:t> </a:t>
            </a:r>
            <a:r>
              <a:rPr lang="en-US" dirty="0" err="1"/>
              <a:t>asigurat</a:t>
            </a:r>
            <a:r>
              <a:rPr lang="en-US" dirty="0"/>
              <a:t>, </a:t>
            </a:r>
            <a:r>
              <a:rPr lang="en-US" dirty="0" err="1"/>
              <a:t>autovehiculul</a:t>
            </a:r>
            <a:r>
              <a:rPr lang="en-US" dirty="0"/>
              <a:t> </a:t>
            </a:r>
            <a:r>
              <a:rPr lang="en-US" dirty="0" err="1"/>
              <a:t>sa</a:t>
            </a:r>
            <a:r>
              <a:rPr lang="en-US" dirty="0"/>
              <a:t> fie </a:t>
            </a:r>
            <a:r>
              <a:rPr lang="en-US" dirty="0" err="1"/>
              <a:t>reparat</a:t>
            </a:r>
            <a:r>
              <a:rPr lang="en-US" dirty="0"/>
              <a:t> </a:t>
            </a:r>
            <a:r>
              <a:rPr lang="en-US" dirty="0" err="1"/>
              <a:t>doar</a:t>
            </a:r>
            <a:r>
              <a:rPr lang="en-US" dirty="0"/>
              <a:t>  </a:t>
            </a:r>
            <a:r>
              <a:rPr lang="en-US" dirty="0" err="1"/>
              <a:t>intr</a:t>
            </a:r>
            <a:r>
              <a:rPr lang="en-US" dirty="0"/>
              <a:t>-un service </a:t>
            </a:r>
            <a:r>
              <a:rPr lang="en-US" dirty="0" err="1"/>
              <a:t>partener</a:t>
            </a:r>
            <a:r>
              <a:rPr lang="en-US" dirty="0"/>
              <a:t> UNIQA </a:t>
            </a:r>
            <a:r>
              <a:rPr lang="en-US" dirty="0" err="1"/>
              <a:t>Asigurari</a:t>
            </a:r>
            <a:r>
              <a:rPr lang="en-US" dirty="0"/>
              <a:t>. </a:t>
            </a:r>
          </a:p>
          <a:p>
            <a:pPr algn="just">
              <a:buClr>
                <a:srgbClr val="005EA4"/>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a:p>
            <a:pPr algn="just">
              <a:lnSpc>
                <a:spcPct val="170000"/>
              </a:lnSpc>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900" b="1" dirty="0" smtClean="0">
                <a:solidFill>
                  <a:srgbClr val="005EA4"/>
                </a:solidFill>
                <a:ea typeface="+mj-ea"/>
                <a:sym typeface="Wingdings" pitchFamily="2" charset="2"/>
              </a:rPr>
              <a:t>ACOPERIRE TERITORIALA </a:t>
            </a:r>
          </a:p>
          <a:p>
            <a:pPr algn="just">
              <a:spcBef>
                <a:spcPct val="0"/>
              </a:spcBef>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b="1" dirty="0" smtClean="0">
                <a:solidFill>
                  <a:srgbClr val="FF0000"/>
                </a:solidFill>
                <a:sym typeface="Wingdings" pitchFamily="2" charset="2"/>
              </a:rPr>
              <a:t> </a:t>
            </a:r>
            <a:r>
              <a:rPr lang="en-US" dirty="0" err="1">
                <a:sym typeface="Wingdings" pitchFamily="2" charset="2"/>
              </a:rPr>
              <a:t>Daca</a:t>
            </a:r>
            <a:r>
              <a:rPr lang="en-US" dirty="0">
                <a:sym typeface="Wingdings" pitchFamily="2" charset="2"/>
              </a:rPr>
              <a:t> </a:t>
            </a:r>
            <a:r>
              <a:rPr lang="en-US" dirty="0" err="1">
                <a:sym typeface="Wingdings" pitchFamily="2" charset="2"/>
              </a:rPr>
              <a:t>asiguratul</a:t>
            </a:r>
            <a:r>
              <a:rPr lang="en-US" dirty="0">
                <a:sym typeface="Wingdings" pitchFamily="2" charset="2"/>
              </a:rPr>
              <a:t> </a:t>
            </a:r>
            <a:r>
              <a:rPr lang="en-US" dirty="0" err="1">
                <a:sym typeface="Wingdings" pitchFamily="2" charset="2"/>
              </a:rPr>
              <a:t>alege</a:t>
            </a:r>
            <a:r>
              <a:rPr lang="en-US" dirty="0">
                <a:sym typeface="Wingdings" pitchFamily="2" charset="2"/>
              </a:rPr>
              <a:t> </a:t>
            </a:r>
            <a:r>
              <a:rPr lang="en-US" dirty="0" err="1">
                <a:sym typeface="Wingdings" pitchFamily="2" charset="2"/>
              </a:rPr>
              <a:t>aceasta</a:t>
            </a:r>
            <a:r>
              <a:rPr lang="en-US" dirty="0">
                <a:sym typeface="Wingdings" pitchFamily="2" charset="2"/>
              </a:rPr>
              <a:t> </a:t>
            </a:r>
            <a:r>
              <a:rPr lang="en-US" dirty="0" err="1">
                <a:sym typeface="Wingdings" pitchFamily="2" charset="2"/>
              </a:rPr>
              <a:t>clauza</a:t>
            </a:r>
            <a:r>
              <a:rPr lang="en-US" dirty="0">
                <a:sym typeface="Wingdings" pitchFamily="2" charset="2"/>
              </a:rPr>
              <a:t>, </a:t>
            </a:r>
            <a:r>
              <a:rPr lang="en-US" dirty="0" err="1" smtClean="0">
                <a:sym typeface="Wingdings" pitchFamily="2" charset="2"/>
              </a:rPr>
              <a:t>poate</a:t>
            </a:r>
            <a:r>
              <a:rPr lang="en-US" dirty="0" smtClean="0">
                <a:sym typeface="Wingdings" pitchFamily="2" charset="2"/>
              </a:rPr>
              <a:t> </a:t>
            </a:r>
            <a:r>
              <a:rPr lang="en-US" dirty="0" err="1">
                <a:sym typeface="Wingdings" pitchFamily="2" charset="2"/>
              </a:rPr>
              <a:t>beneficia</a:t>
            </a:r>
            <a:r>
              <a:rPr lang="en-US" dirty="0">
                <a:sym typeface="Wingdings" pitchFamily="2" charset="2"/>
              </a:rPr>
              <a:t> de </a:t>
            </a:r>
            <a:r>
              <a:rPr lang="en-US" dirty="0" smtClean="0">
                <a:sym typeface="Wingdings" pitchFamily="2" charset="2"/>
              </a:rPr>
              <a:t>o </a:t>
            </a:r>
            <a:r>
              <a:rPr lang="en-US" dirty="0" err="1" smtClean="0">
                <a:sym typeface="Wingdings" pitchFamily="2" charset="2"/>
              </a:rPr>
              <a:t>reducere</a:t>
            </a:r>
            <a:r>
              <a:rPr lang="en-US" dirty="0" smtClean="0">
                <a:sym typeface="Wingdings" pitchFamily="2" charset="2"/>
              </a:rPr>
              <a:t> de prima, </a:t>
            </a:r>
            <a:r>
              <a:rPr lang="en-US" dirty="0" err="1" smtClean="0">
                <a:sym typeface="Wingdings" pitchFamily="2" charset="2"/>
              </a:rPr>
              <a:t>prin</a:t>
            </a:r>
            <a:r>
              <a:rPr lang="en-US" dirty="0" smtClean="0">
                <a:sym typeface="Wingdings" pitchFamily="2" charset="2"/>
              </a:rPr>
              <a:t> </a:t>
            </a:r>
            <a:r>
              <a:rPr lang="en-US" dirty="0" err="1" smtClean="0">
                <a:sym typeface="Wingdings" pitchFamily="2" charset="2"/>
              </a:rPr>
              <a:t>restrangerea</a:t>
            </a:r>
            <a:r>
              <a:rPr lang="en-US" dirty="0" smtClean="0">
                <a:sym typeface="Wingdings" pitchFamily="2" charset="2"/>
              </a:rPr>
              <a:t> </a:t>
            </a:r>
            <a:r>
              <a:rPr lang="en-US" dirty="0" err="1" smtClean="0">
                <a:sym typeface="Wingdings" pitchFamily="2" charset="2"/>
              </a:rPr>
              <a:t>a</a:t>
            </a:r>
            <a:r>
              <a:rPr lang="en-US" dirty="0" err="1" smtClean="0"/>
              <a:t>coperirii</a:t>
            </a:r>
            <a:r>
              <a:rPr lang="en-US" dirty="0" smtClean="0"/>
              <a:t> </a:t>
            </a:r>
            <a:r>
              <a:rPr lang="en-US" dirty="0" err="1" smtClean="0"/>
              <a:t>doar</a:t>
            </a:r>
            <a:r>
              <a:rPr lang="en-US" dirty="0" smtClean="0"/>
              <a:t> </a:t>
            </a:r>
            <a:r>
              <a:rPr lang="en-US" dirty="0" err="1" smtClean="0"/>
              <a:t>pe</a:t>
            </a:r>
            <a:r>
              <a:rPr lang="en-US" dirty="0" smtClean="0"/>
              <a:t> </a:t>
            </a:r>
            <a:r>
              <a:rPr lang="en-US" dirty="0" err="1" smtClean="0"/>
              <a:t>teritoriul</a:t>
            </a:r>
            <a:r>
              <a:rPr lang="en-US" dirty="0" smtClean="0"/>
              <a:t> </a:t>
            </a:r>
            <a:r>
              <a:rPr lang="en-US" dirty="0" err="1" smtClean="0"/>
              <a:t>Romaniei</a:t>
            </a:r>
            <a:r>
              <a:rPr lang="en-US" dirty="0" smtClean="0"/>
              <a:t>.</a:t>
            </a:r>
          </a:p>
          <a:p>
            <a:pPr algn="just">
              <a:lnSpc>
                <a:spcPct val="80000"/>
              </a:lnSpc>
              <a:spcBef>
                <a:spcPct val="0"/>
              </a:spcBef>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b="1" dirty="0" smtClean="0">
              <a:solidFill>
                <a:srgbClr val="FF0000"/>
              </a:solidFill>
              <a:sym typeface="Wingdings" pitchFamily="2" charset="2"/>
            </a:endParaRPr>
          </a:p>
          <a:p>
            <a:pPr algn="just">
              <a:buClr>
                <a:srgbClr val="005EA4"/>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900" b="1" dirty="0" smtClean="0">
                <a:solidFill>
                  <a:srgbClr val="005EA4"/>
                </a:solidFill>
                <a:ea typeface="+mj-ea"/>
                <a:sym typeface="Wingdings" pitchFamily="2" charset="2"/>
              </a:rPr>
              <a:t>DESPAGUBIRE FARA TVA </a:t>
            </a:r>
          </a:p>
          <a:p>
            <a:pPr algn="just">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 I</a:t>
            </a:r>
            <a:r>
              <a:rPr lang="ro-RO" dirty="0" smtClean="0"/>
              <a:t>n cazul producerii unui eveniment asigurat, din cuantumul despăgubirii </a:t>
            </a:r>
            <a:r>
              <a:rPr lang="en-US" dirty="0" smtClean="0"/>
              <a:t> </a:t>
            </a:r>
            <a:r>
              <a:rPr lang="ro-RO" dirty="0" smtClean="0"/>
              <a:t>cuvenite Asiguratului, se va scădea valoarea TVA-ului</a:t>
            </a:r>
            <a:r>
              <a:rPr lang="en-US" dirty="0" smtClean="0"/>
              <a:t>. </a:t>
            </a:r>
            <a:r>
              <a:rPr lang="en-US" dirty="0" err="1" smtClean="0"/>
              <a:t>Aceasta</a:t>
            </a:r>
            <a:r>
              <a:rPr lang="en-US" dirty="0" smtClean="0"/>
              <a:t> </a:t>
            </a:r>
            <a:r>
              <a:rPr lang="en-US" dirty="0" err="1" smtClean="0"/>
              <a:t>Clauza</a:t>
            </a:r>
            <a:r>
              <a:rPr lang="en-US" dirty="0" smtClean="0"/>
              <a:t> </a:t>
            </a:r>
            <a:r>
              <a:rPr lang="en-US" dirty="0" err="1" smtClean="0"/>
              <a:t>este</a:t>
            </a:r>
            <a:r>
              <a:rPr lang="en-US" dirty="0" smtClean="0"/>
              <a:t> </a:t>
            </a:r>
            <a:r>
              <a:rPr lang="en-US" dirty="0" err="1" smtClean="0"/>
              <a:t>aplicabila</a:t>
            </a:r>
            <a:r>
              <a:rPr lang="en-US" dirty="0" smtClean="0"/>
              <a:t> </a:t>
            </a:r>
            <a:r>
              <a:rPr lang="en-US" dirty="0" err="1" smtClean="0"/>
              <a:t>Persoanelor</a:t>
            </a:r>
            <a:r>
              <a:rPr lang="en-US" dirty="0" smtClean="0"/>
              <a:t> </a:t>
            </a:r>
            <a:r>
              <a:rPr lang="en-US" dirty="0" err="1" smtClean="0"/>
              <a:t>Juridice</a:t>
            </a:r>
            <a:r>
              <a:rPr lang="en-US" dirty="0" smtClean="0"/>
              <a:t>.</a:t>
            </a:r>
          </a:p>
          <a:p>
            <a:pPr>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a:p>
            <a:pPr>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p:txBody>
      </p:sp>
      <p:sp>
        <p:nvSpPr>
          <p:cNvPr id="10" name="Title 1"/>
          <p:cNvSpPr>
            <a:spLocks noGrp="1"/>
          </p:cNvSpPr>
          <p:nvPr>
            <p:ph type="title"/>
          </p:nvPr>
        </p:nvSpPr>
        <p:spPr>
          <a:xfrm>
            <a:off x="1043608" y="260648"/>
            <a:ext cx="7776542" cy="678953"/>
          </a:xfrm>
        </p:spPr>
        <p:txBody>
          <a:bodyPr/>
          <a:lstStyle/>
          <a:p>
            <a:r>
              <a:rPr lang="en-US" dirty="0" err="1" smtClean="0"/>
              <a:t>Clauze</a:t>
            </a:r>
            <a:r>
              <a:rPr lang="en-US" dirty="0" smtClean="0"/>
              <a:t> </a:t>
            </a:r>
            <a:r>
              <a:rPr lang="en-US" dirty="0" err="1" smtClean="0"/>
              <a:t>suplimentare</a:t>
            </a:r>
            <a:endParaRPr lang="en-US" dirty="0" smtClean="0"/>
          </a:p>
        </p:txBody>
      </p:sp>
      <p:pic>
        <p:nvPicPr>
          <p:cNvPr id="22530" name="Picture 2" descr="http://www.teflsrilanka.com/FeaturesBenefits.jpg"/>
          <p:cNvPicPr>
            <a:picLocks noChangeAspect="1" noChangeArrowheads="1"/>
          </p:cNvPicPr>
          <p:nvPr/>
        </p:nvPicPr>
        <p:blipFill>
          <a:blip r:embed="rId2" cstate="print"/>
          <a:srcRect l="8558" r="8811"/>
          <a:stretch>
            <a:fillRect/>
          </a:stretch>
        </p:blipFill>
        <p:spPr bwMode="auto">
          <a:xfrm>
            <a:off x="6948264" y="3068960"/>
            <a:ext cx="1903551" cy="1528558"/>
          </a:xfrm>
          <a:prstGeom prst="rect">
            <a:avLst/>
          </a:prstGeom>
          <a:noFill/>
        </p:spPr>
      </p:pic>
    </p:spTree>
    <p:extLst>
      <p:ext uri="{BB962C8B-B14F-4D97-AF65-F5344CB8AC3E}">
        <p14:creationId xmlns:p14="http://schemas.microsoft.com/office/powerpoint/2010/main" val="11584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vi-VN" dirty="0" smtClean="0"/>
              <a:t>Avantajele asigurării Casco </a:t>
            </a:r>
            <a:r>
              <a:rPr lang="en-US" dirty="0" err="1" smtClean="0"/>
              <a:t>Auto&amp;Libertate</a:t>
            </a:r>
            <a:endParaRPr lang="en-US" dirty="0"/>
          </a:p>
        </p:txBody>
      </p:sp>
      <p:sp>
        <p:nvSpPr>
          <p:cNvPr id="8" name="Content Placeholder 7"/>
          <p:cNvSpPr>
            <a:spLocks noGrp="1"/>
          </p:cNvSpPr>
          <p:nvPr>
            <p:ph idx="1"/>
          </p:nvPr>
        </p:nvSpPr>
        <p:spPr>
          <a:xfrm>
            <a:off x="468313" y="1340768"/>
            <a:ext cx="5759871" cy="5328592"/>
          </a:xfrm>
        </p:spPr>
        <p:txBody>
          <a:bodyPr>
            <a:normAutofit fontScale="55000" lnSpcReduction="20000"/>
          </a:bodyPr>
          <a:lstStyle/>
          <a:p>
            <a:pPr lvl="0">
              <a:lnSpc>
                <a:spcPct val="120000"/>
              </a:lnSpc>
            </a:pPr>
            <a:r>
              <a:rPr lang="vi-VN" sz="2500" b="1" dirty="0" smtClean="0">
                <a:solidFill>
                  <a:srgbClr val="005EA4"/>
                </a:solidFill>
                <a:ea typeface="+mj-ea"/>
              </a:rPr>
              <a:t>Produs modular</a:t>
            </a:r>
            <a:r>
              <a:rPr lang="en-US" sz="2500" b="1" dirty="0" smtClean="0">
                <a:solidFill>
                  <a:srgbClr val="005EA4"/>
                </a:solidFill>
                <a:ea typeface="+mj-ea"/>
              </a:rPr>
              <a:t>;</a:t>
            </a:r>
            <a:endParaRPr lang="vi-VN" sz="2500" b="1" dirty="0" smtClean="0">
              <a:solidFill>
                <a:srgbClr val="005EA4"/>
              </a:solidFill>
              <a:ea typeface="+mj-ea"/>
            </a:endParaRPr>
          </a:p>
          <a:p>
            <a:pPr lvl="0">
              <a:lnSpc>
                <a:spcPct val="120000"/>
              </a:lnSpc>
            </a:pPr>
            <a:endParaRPr lang="vi-VN" sz="2500" dirty="0" smtClean="0"/>
          </a:p>
          <a:p>
            <a:pPr lvl="0">
              <a:lnSpc>
                <a:spcPct val="120000"/>
              </a:lnSpc>
            </a:pPr>
            <a:r>
              <a:rPr lang="vi-VN" sz="2500" b="1" dirty="0" smtClean="0">
                <a:solidFill>
                  <a:srgbClr val="005EA4"/>
                </a:solidFill>
                <a:ea typeface="+mj-ea"/>
              </a:rPr>
              <a:t>Adaptarea ofertei financiare </a:t>
            </a:r>
            <a:r>
              <a:rPr lang="vi-VN" sz="2500" dirty="0" smtClean="0"/>
              <a:t>în raport cu necesitățile și posibilitățile financiare ale clienților;</a:t>
            </a:r>
            <a:endParaRPr lang="en-US" sz="2500" dirty="0" smtClean="0"/>
          </a:p>
          <a:p>
            <a:pPr lvl="0">
              <a:lnSpc>
                <a:spcPct val="120000"/>
              </a:lnSpc>
            </a:pPr>
            <a:endParaRPr lang="en-US" sz="2500" dirty="0"/>
          </a:p>
          <a:p>
            <a:pPr lvl="0">
              <a:lnSpc>
                <a:spcPct val="120000"/>
              </a:lnSpc>
            </a:pPr>
            <a:endParaRPr lang="vi-VN" sz="2500" dirty="0" smtClean="0"/>
          </a:p>
          <a:p>
            <a:pPr lvl="0">
              <a:lnSpc>
                <a:spcPct val="120000"/>
              </a:lnSpc>
            </a:pPr>
            <a:r>
              <a:rPr lang="vi-VN" sz="2500" b="1" dirty="0" smtClean="0">
                <a:solidFill>
                  <a:srgbClr val="005EA4"/>
                </a:solidFill>
                <a:ea typeface="+mj-ea"/>
              </a:rPr>
              <a:t>Servicii de calitate</a:t>
            </a:r>
            <a:r>
              <a:rPr lang="en-US" sz="2500" dirty="0"/>
              <a:t>:</a:t>
            </a:r>
            <a:r>
              <a:rPr lang="vi-VN" sz="2500" dirty="0" smtClean="0"/>
              <a:t> </a:t>
            </a:r>
            <a:endParaRPr lang="en-US" sz="2500" dirty="0" smtClean="0"/>
          </a:p>
          <a:p>
            <a:pPr lvl="1">
              <a:lnSpc>
                <a:spcPct val="120000"/>
              </a:lnSpc>
              <a:buFont typeface="Arial" panose="020B0604020202020204" pitchFamily="34" charset="0"/>
              <a:buChar char="•"/>
            </a:pPr>
            <a:r>
              <a:rPr lang="en-US" sz="2500" dirty="0" err="1" smtClean="0"/>
              <a:t>Decontarea</a:t>
            </a:r>
            <a:r>
              <a:rPr lang="en-US" sz="2500" dirty="0" smtClean="0"/>
              <a:t> </a:t>
            </a:r>
            <a:r>
              <a:rPr lang="en-US" sz="2500" dirty="0" err="1" smtClean="0"/>
              <a:t>directa</a:t>
            </a:r>
            <a:r>
              <a:rPr lang="en-US" sz="2500" dirty="0" smtClean="0"/>
              <a:t> in </a:t>
            </a:r>
            <a:r>
              <a:rPr lang="en-US" sz="2500" dirty="0" err="1" smtClean="0"/>
              <a:t>reteaua</a:t>
            </a:r>
            <a:r>
              <a:rPr lang="en-US" sz="2500" dirty="0" smtClean="0"/>
              <a:t> de service-</a:t>
            </a:r>
            <a:r>
              <a:rPr lang="en-US" sz="2500" dirty="0" err="1" smtClean="0"/>
              <a:t>uri</a:t>
            </a:r>
            <a:r>
              <a:rPr lang="en-US" sz="2500" dirty="0" smtClean="0"/>
              <a:t> </a:t>
            </a:r>
            <a:r>
              <a:rPr lang="en-US" sz="2500" dirty="0" err="1" smtClean="0"/>
              <a:t>partenere</a:t>
            </a:r>
            <a:r>
              <a:rPr lang="en-US" sz="2500" dirty="0" smtClean="0"/>
              <a:t> (</a:t>
            </a:r>
            <a:r>
              <a:rPr lang="vi-VN" sz="2500" dirty="0" smtClean="0"/>
              <a:t>pest</a:t>
            </a:r>
            <a:r>
              <a:rPr lang="en-US" sz="2500" dirty="0" smtClean="0"/>
              <a:t>e</a:t>
            </a:r>
            <a:r>
              <a:rPr lang="vi-VN" sz="2500" dirty="0" smtClean="0"/>
              <a:t> </a:t>
            </a:r>
            <a:r>
              <a:rPr lang="en-US" sz="2500" dirty="0" smtClean="0"/>
              <a:t>5</a:t>
            </a:r>
            <a:r>
              <a:rPr lang="vi-VN" sz="2500" dirty="0" smtClean="0"/>
              <a:t>00 </a:t>
            </a:r>
            <a:r>
              <a:rPr lang="vi-VN" sz="2500" dirty="0"/>
              <a:t>de service-uri)</a:t>
            </a:r>
            <a:endParaRPr lang="en-US" sz="2500" dirty="0" smtClean="0"/>
          </a:p>
          <a:p>
            <a:pPr lvl="1">
              <a:lnSpc>
                <a:spcPct val="120000"/>
              </a:lnSpc>
              <a:buFont typeface="Arial" panose="020B0604020202020204" pitchFamily="34" charset="0"/>
              <a:buChar char="•"/>
            </a:pPr>
            <a:r>
              <a:rPr lang="en-US" sz="2500" dirty="0"/>
              <a:t>I</a:t>
            </a:r>
            <a:r>
              <a:rPr lang="vi-VN" sz="2500" dirty="0" smtClean="0"/>
              <a:t>nstrumentarea electronica a dosarului de dauna</a:t>
            </a:r>
            <a:endParaRPr lang="en-US" sz="2500" dirty="0" smtClean="0"/>
          </a:p>
          <a:p>
            <a:pPr lvl="1">
              <a:lnSpc>
                <a:spcPct val="120000"/>
              </a:lnSpc>
              <a:buFont typeface="Arial" panose="020B0604020202020204" pitchFamily="34" charset="0"/>
              <a:buChar char="•"/>
            </a:pPr>
            <a:r>
              <a:rPr lang="en-US" sz="2500" dirty="0" smtClean="0"/>
              <a:t>Centre de </a:t>
            </a:r>
            <a:r>
              <a:rPr lang="en-US" sz="2500" dirty="0" err="1" smtClean="0"/>
              <a:t>constatare</a:t>
            </a:r>
            <a:r>
              <a:rPr lang="en-US" sz="2500" dirty="0" smtClean="0"/>
              <a:t> </a:t>
            </a:r>
            <a:r>
              <a:rPr lang="en-US" sz="2500" dirty="0" err="1" smtClean="0"/>
              <a:t>proprii</a:t>
            </a:r>
            <a:endParaRPr lang="vi-VN" sz="2500" dirty="0" smtClean="0"/>
          </a:p>
          <a:p>
            <a:pPr lvl="0">
              <a:lnSpc>
                <a:spcPct val="120000"/>
              </a:lnSpc>
            </a:pPr>
            <a:endParaRPr lang="vi-VN" sz="2500" b="1" dirty="0" smtClean="0">
              <a:solidFill>
                <a:srgbClr val="005EA4"/>
              </a:solidFill>
              <a:ea typeface="+mj-ea"/>
            </a:endParaRPr>
          </a:p>
          <a:p>
            <a:pPr lvl="0">
              <a:lnSpc>
                <a:spcPct val="120000"/>
              </a:lnSpc>
            </a:pPr>
            <a:r>
              <a:rPr lang="vi-VN" sz="2500" dirty="0" smtClean="0"/>
              <a:t>Un </a:t>
            </a:r>
            <a:r>
              <a:rPr lang="vi-VN" sz="2500" b="1" dirty="0" smtClean="0">
                <a:solidFill>
                  <a:srgbClr val="005EA4"/>
                </a:solidFill>
                <a:ea typeface="+mj-ea"/>
              </a:rPr>
              <a:t>nou concept de remodelare a riscurilor</a:t>
            </a:r>
            <a:r>
              <a:rPr lang="vi-VN" sz="2500" dirty="0" smtClean="0"/>
              <a:t>, clauze suplimentare;</a:t>
            </a:r>
          </a:p>
          <a:p>
            <a:pPr lvl="0">
              <a:lnSpc>
                <a:spcPct val="120000"/>
              </a:lnSpc>
            </a:pPr>
            <a:endParaRPr lang="vi-VN" sz="2500" dirty="0" smtClean="0"/>
          </a:p>
          <a:p>
            <a:pPr lvl="0">
              <a:lnSpc>
                <a:spcPct val="120000"/>
              </a:lnSpc>
            </a:pPr>
            <a:r>
              <a:rPr lang="vi-VN" sz="2500" b="1" dirty="0" smtClean="0">
                <a:solidFill>
                  <a:srgbClr val="005EA4"/>
                </a:solidFill>
                <a:ea typeface="+mj-ea"/>
              </a:rPr>
              <a:t>Autovehiculul poate fi condus de către alte persoane;</a:t>
            </a:r>
            <a:endParaRPr lang="en-US" sz="2500" b="1" dirty="0" smtClean="0">
              <a:solidFill>
                <a:srgbClr val="005EA4"/>
              </a:solidFill>
              <a:ea typeface="+mj-ea"/>
            </a:endParaRPr>
          </a:p>
          <a:p>
            <a:pPr>
              <a:lnSpc>
                <a:spcPct val="120000"/>
              </a:lnSpc>
            </a:pPr>
            <a:endParaRPr lang="en-US" sz="2500" b="1" dirty="0" smtClean="0">
              <a:solidFill>
                <a:srgbClr val="005EA4"/>
              </a:solidFill>
            </a:endParaRPr>
          </a:p>
          <a:p>
            <a:pPr>
              <a:lnSpc>
                <a:spcPct val="120000"/>
              </a:lnSpc>
            </a:pPr>
            <a:r>
              <a:rPr lang="en-US" sz="2500" b="1" dirty="0" smtClean="0">
                <a:solidFill>
                  <a:srgbClr val="005EA4"/>
                </a:solidFill>
              </a:rPr>
              <a:t>P</a:t>
            </a:r>
            <a:r>
              <a:rPr lang="vi-VN" sz="2500" b="1" dirty="0">
                <a:solidFill>
                  <a:srgbClr val="005EA4"/>
                </a:solidFill>
              </a:rPr>
              <a:t>achet de asistență rutieră</a:t>
            </a:r>
            <a:r>
              <a:rPr lang="en-US" sz="2500" b="1" dirty="0">
                <a:solidFill>
                  <a:srgbClr val="005EA4"/>
                </a:solidFill>
              </a:rPr>
              <a:t> </a:t>
            </a:r>
            <a:r>
              <a:rPr lang="en-US" sz="2500" b="1" dirty="0" err="1">
                <a:solidFill>
                  <a:srgbClr val="005EA4"/>
                </a:solidFill>
              </a:rPr>
              <a:t>oferit</a:t>
            </a:r>
            <a:r>
              <a:rPr lang="en-US" sz="2500" b="1" dirty="0">
                <a:solidFill>
                  <a:srgbClr val="005EA4"/>
                </a:solidFill>
              </a:rPr>
              <a:t> </a:t>
            </a:r>
            <a:r>
              <a:rPr lang="en-US" sz="2500" b="1" dirty="0" smtClean="0">
                <a:solidFill>
                  <a:srgbClr val="005EA4"/>
                </a:solidFill>
              </a:rPr>
              <a:t>GRATUIT</a:t>
            </a:r>
            <a:endParaRPr lang="vi-VN" sz="2500" dirty="0" smtClean="0"/>
          </a:p>
          <a:p>
            <a:pPr marL="0" lvl="0" indent="0">
              <a:lnSpc>
                <a:spcPct val="120000"/>
              </a:lnSpc>
              <a:buNone/>
            </a:pPr>
            <a:endParaRPr lang="vi-VN" sz="2500" dirty="0" smtClean="0"/>
          </a:p>
          <a:p>
            <a:pPr lvl="0">
              <a:lnSpc>
                <a:spcPct val="120000"/>
              </a:lnSpc>
            </a:pPr>
            <a:r>
              <a:rPr lang="vi-VN" sz="2500" dirty="0" smtClean="0"/>
              <a:t> </a:t>
            </a:r>
            <a:r>
              <a:rPr lang="vi-VN" sz="2500" b="1" dirty="0" smtClean="0">
                <a:solidFill>
                  <a:srgbClr val="005EA4"/>
                </a:solidFill>
                <a:ea typeface="+mj-ea"/>
              </a:rPr>
              <a:t>CALL</a:t>
            </a:r>
            <a:r>
              <a:rPr lang="en-US" sz="2500" b="1" dirty="0" smtClean="0">
                <a:solidFill>
                  <a:srgbClr val="005EA4"/>
                </a:solidFill>
                <a:ea typeface="+mj-ea"/>
              </a:rPr>
              <a:t>-</a:t>
            </a:r>
            <a:r>
              <a:rPr lang="vi-VN" sz="2500" b="1" dirty="0" smtClean="0">
                <a:solidFill>
                  <a:srgbClr val="005EA4"/>
                </a:solidFill>
                <a:ea typeface="+mj-ea"/>
              </a:rPr>
              <a:t>CENTER</a:t>
            </a:r>
            <a:r>
              <a:rPr lang="en-US" sz="2500" b="1" dirty="0" smtClean="0">
                <a:solidFill>
                  <a:srgbClr val="005EA4"/>
                </a:solidFill>
                <a:ea typeface="+mj-ea"/>
              </a:rPr>
              <a:t> – 0374.400.400</a:t>
            </a:r>
            <a:endParaRPr lang="vi-VN" sz="2500" b="1" dirty="0" smtClean="0">
              <a:solidFill>
                <a:srgbClr val="005EA4"/>
              </a:solidFill>
              <a:ea typeface="+mj-ea"/>
            </a:endParaRPr>
          </a:p>
          <a:p>
            <a:pPr lvl="0">
              <a:lnSpc>
                <a:spcPct val="120000"/>
              </a:lnSpc>
              <a:defRPr/>
            </a:pPr>
            <a:endParaRPr lang="en-US" dirty="0" smtClean="0"/>
          </a:p>
          <a:p>
            <a:pPr>
              <a:lnSpc>
                <a:spcPct val="120000"/>
              </a:lnSpc>
            </a:pPr>
            <a:endParaRPr lang="en-US" dirty="0"/>
          </a:p>
        </p:txBody>
      </p:sp>
      <p:pic>
        <p:nvPicPr>
          <p:cNvPr id="20484" name="Picture 4" descr="http://www.gabi-software.com/uploads/pics/Benefits-500_02.jpg"/>
          <p:cNvPicPr>
            <a:picLocks noChangeAspect="1" noChangeArrowheads="1"/>
          </p:cNvPicPr>
          <p:nvPr/>
        </p:nvPicPr>
        <p:blipFill>
          <a:blip r:embed="rId2" cstate="print"/>
          <a:srcRect l="25704" r="22889"/>
          <a:stretch>
            <a:fillRect/>
          </a:stretch>
        </p:blipFill>
        <p:spPr bwMode="auto">
          <a:xfrm>
            <a:off x="6185504" y="1772816"/>
            <a:ext cx="2805503" cy="288032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354" y="5301208"/>
            <a:ext cx="819150" cy="8191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957" y="5301208"/>
            <a:ext cx="819150" cy="8191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7805" y="5301208"/>
            <a:ext cx="819150" cy="819150"/>
          </a:xfrm>
          <a:prstGeom prst="rect">
            <a:avLst/>
          </a:prstGeom>
        </p:spPr>
      </p:pic>
    </p:spTree>
    <p:extLst>
      <p:ext uri="{BB962C8B-B14F-4D97-AF65-F5344CB8AC3E}">
        <p14:creationId xmlns:p14="http://schemas.microsoft.com/office/powerpoint/2010/main" val="1812376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Pachetul</a:t>
            </a:r>
            <a:r>
              <a:rPr lang="en-US" dirty="0"/>
              <a:t> de </a:t>
            </a:r>
            <a:r>
              <a:rPr lang="en-US" dirty="0" err="1"/>
              <a:t>asistenta</a:t>
            </a:r>
            <a:r>
              <a:rPr lang="en-US" dirty="0"/>
              <a:t> </a:t>
            </a:r>
            <a:r>
              <a:rPr lang="en-US" dirty="0" err="1"/>
              <a:t>rutiera</a:t>
            </a:r>
            <a:endParaRPr lang="ro-RO" dirty="0"/>
          </a:p>
        </p:txBody>
      </p:sp>
      <p:sp>
        <p:nvSpPr>
          <p:cNvPr id="3" name="Content Placeholder 2"/>
          <p:cNvSpPr>
            <a:spLocks noGrp="1"/>
          </p:cNvSpPr>
          <p:nvPr>
            <p:ph idx="1"/>
          </p:nvPr>
        </p:nvSpPr>
        <p:spPr/>
        <p:txBody>
          <a:bodyPr>
            <a:normAutofit fontScale="92500" lnSpcReduction="20000"/>
          </a:bodyPr>
          <a:lstStyle/>
          <a:p>
            <a:pPr marL="457200" lvl="1" indent="0">
              <a:buNone/>
            </a:pPr>
            <a:endParaRPr lang="en-US" dirty="0"/>
          </a:p>
          <a:p>
            <a:pPr marL="457200" lvl="1" indent="0">
              <a:buNone/>
            </a:pPr>
            <a:endParaRPr lang="en-US" dirty="0" smtClean="0"/>
          </a:p>
          <a:p>
            <a:pPr marL="457200" lvl="1" indent="0">
              <a:buNone/>
            </a:pPr>
            <a:r>
              <a:rPr lang="en-US" dirty="0" err="1" smtClean="0"/>
              <a:t>Conditii</a:t>
            </a:r>
            <a:r>
              <a:rPr lang="en-US" dirty="0" smtClean="0"/>
              <a:t> de </a:t>
            </a:r>
            <a:r>
              <a:rPr lang="en-US" dirty="0" err="1" smtClean="0"/>
              <a:t>eligibilitate</a:t>
            </a:r>
            <a:r>
              <a:rPr lang="en-US" dirty="0" smtClean="0"/>
              <a:t> </a:t>
            </a:r>
            <a:r>
              <a:rPr lang="en-US" dirty="0" err="1" smtClean="0"/>
              <a:t>pentru</a:t>
            </a:r>
            <a:r>
              <a:rPr lang="en-US" dirty="0" smtClean="0"/>
              <a:t> </a:t>
            </a:r>
            <a:r>
              <a:rPr lang="en-US" dirty="0" err="1" smtClean="0"/>
              <a:t>pachetul</a:t>
            </a:r>
            <a:r>
              <a:rPr lang="en-US" dirty="0" smtClean="0"/>
              <a:t> de </a:t>
            </a:r>
            <a:r>
              <a:rPr lang="en-US" dirty="0" err="1" smtClean="0"/>
              <a:t>asistenta</a:t>
            </a:r>
            <a:r>
              <a:rPr lang="en-US" dirty="0" smtClean="0"/>
              <a:t> </a:t>
            </a:r>
            <a:r>
              <a:rPr lang="en-US" dirty="0" err="1" smtClean="0"/>
              <a:t>rutiera</a:t>
            </a:r>
            <a:r>
              <a:rPr lang="en-US" dirty="0" smtClean="0"/>
              <a:t>:</a:t>
            </a:r>
          </a:p>
          <a:p>
            <a:pPr lvl="1"/>
            <a:endParaRPr lang="en-US" dirty="0" smtClean="0"/>
          </a:p>
          <a:p>
            <a:pPr lvl="1">
              <a:buFont typeface="Wingdings" panose="05000000000000000000" pitchFamily="2" charset="2"/>
              <a:buChar char="ü"/>
            </a:pPr>
            <a:r>
              <a:rPr lang="ro-RO" dirty="0" smtClean="0"/>
              <a:t>masa maxima autorizata: pana la 3500 kg</a:t>
            </a:r>
          </a:p>
          <a:p>
            <a:pPr lvl="1">
              <a:buFont typeface="Wingdings" panose="05000000000000000000" pitchFamily="2" charset="2"/>
              <a:buChar char="ü"/>
            </a:pPr>
            <a:r>
              <a:rPr lang="ro-RO" dirty="0" smtClean="0"/>
              <a:t>numar de locuri: maxim 9 locuri.</a:t>
            </a:r>
          </a:p>
          <a:p>
            <a:pPr marL="457200" lvl="1" indent="0">
              <a:buNone/>
            </a:pPr>
            <a:endParaRPr lang="fr-FR" dirty="0" smtClean="0"/>
          </a:p>
          <a:p>
            <a:pPr marL="457200" lvl="1" indent="0">
              <a:buNone/>
            </a:pPr>
            <a:r>
              <a:rPr lang="en-US" dirty="0" err="1" smtClean="0"/>
              <a:t>Excluderi</a:t>
            </a:r>
            <a:r>
              <a:rPr lang="en-US" dirty="0" smtClean="0"/>
              <a:t>:</a:t>
            </a:r>
            <a:endParaRPr lang="ro-RO" dirty="0"/>
          </a:p>
          <a:p>
            <a:pPr lvl="1"/>
            <a:endParaRPr lang="fr-FR" dirty="0" smtClean="0"/>
          </a:p>
          <a:p>
            <a:pPr lvl="1">
              <a:buFont typeface="Wingdings" panose="05000000000000000000" pitchFamily="2" charset="2"/>
              <a:buChar char="ü"/>
            </a:pPr>
            <a:r>
              <a:rPr lang="fr-FR" dirty="0" err="1"/>
              <a:t>autovehicule</a:t>
            </a:r>
            <a:r>
              <a:rPr lang="fr-FR" dirty="0"/>
              <a:t> </a:t>
            </a:r>
            <a:r>
              <a:rPr lang="fr-FR" dirty="0" err="1"/>
              <a:t>cu</a:t>
            </a:r>
            <a:r>
              <a:rPr lang="fr-FR" dirty="0"/>
              <a:t> </a:t>
            </a:r>
            <a:r>
              <a:rPr lang="fr-FR" dirty="0" err="1"/>
              <a:t>masa</a:t>
            </a:r>
            <a:r>
              <a:rPr lang="fr-FR" dirty="0"/>
              <a:t> maxima </a:t>
            </a:r>
            <a:r>
              <a:rPr lang="fr-FR" dirty="0" err="1"/>
              <a:t>autorizată</a:t>
            </a:r>
            <a:r>
              <a:rPr lang="fr-FR" dirty="0"/>
              <a:t> mai mare de 3.500 kg </a:t>
            </a:r>
            <a:r>
              <a:rPr lang="fr-FR" dirty="0" err="1"/>
              <a:t>şi</a:t>
            </a:r>
            <a:r>
              <a:rPr lang="fr-FR" dirty="0"/>
              <a:t>/</a:t>
            </a:r>
            <a:r>
              <a:rPr lang="fr-FR" dirty="0" err="1"/>
              <a:t>sau</a:t>
            </a:r>
            <a:r>
              <a:rPr lang="fr-FR" dirty="0"/>
              <a:t> mai </a:t>
            </a:r>
            <a:r>
              <a:rPr lang="fr-FR" dirty="0" err="1"/>
              <a:t>mult</a:t>
            </a:r>
            <a:r>
              <a:rPr lang="fr-FR" dirty="0"/>
              <a:t> de 9 </a:t>
            </a:r>
            <a:r>
              <a:rPr lang="fr-FR" dirty="0" err="1"/>
              <a:t>locuri</a:t>
            </a:r>
            <a:r>
              <a:rPr lang="fr-FR" dirty="0"/>
              <a:t>, </a:t>
            </a:r>
            <a:r>
              <a:rPr lang="fr-FR" dirty="0" err="1"/>
              <a:t>respectiv</a:t>
            </a:r>
            <a:r>
              <a:rPr lang="fr-FR" dirty="0"/>
              <a:t> </a:t>
            </a:r>
            <a:r>
              <a:rPr lang="fr-FR" dirty="0" err="1"/>
              <a:t>motocicluri</a:t>
            </a:r>
            <a:r>
              <a:rPr lang="fr-FR" dirty="0"/>
              <a:t>, ATV-</a:t>
            </a:r>
            <a:r>
              <a:rPr lang="fr-FR" dirty="0" err="1"/>
              <a:t>uri</a:t>
            </a:r>
            <a:r>
              <a:rPr lang="fr-FR" dirty="0"/>
              <a:t>, </a:t>
            </a:r>
            <a:r>
              <a:rPr lang="fr-FR" dirty="0" err="1"/>
              <a:t>scutere</a:t>
            </a:r>
            <a:r>
              <a:rPr lang="fr-FR" dirty="0"/>
              <a:t>, </a:t>
            </a:r>
            <a:r>
              <a:rPr lang="fr-FR" dirty="0" err="1"/>
              <a:t>mopede</a:t>
            </a:r>
            <a:r>
              <a:rPr lang="fr-FR" dirty="0"/>
              <a:t> ;</a:t>
            </a:r>
            <a:endParaRPr lang="ro-RO" dirty="0"/>
          </a:p>
          <a:p>
            <a:pPr lvl="1">
              <a:buFont typeface="Wingdings" panose="05000000000000000000" pitchFamily="2" charset="2"/>
              <a:buChar char="ü"/>
            </a:pPr>
            <a:r>
              <a:rPr lang="fr-FR" dirty="0" err="1"/>
              <a:t>autovehicule</a:t>
            </a:r>
            <a:r>
              <a:rPr lang="fr-FR" dirty="0"/>
              <a:t>  </a:t>
            </a:r>
            <a:r>
              <a:rPr lang="fr-FR" dirty="0" err="1"/>
              <a:t>folosite</a:t>
            </a:r>
            <a:r>
              <a:rPr lang="fr-FR" dirty="0"/>
              <a:t> </a:t>
            </a:r>
            <a:r>
              <a:rPr lang="fr-FR" dirty="0" err="1"/>
              <a:t>pentru</a:t>
            </a:r>
            <a:r>
              <a:rPr lang="fr-FR" dirty="0"/>
              <a:t> </a:t>
            </a:r>
            <a:r>
              <a:rPr lang="fr-FR" dirty="0" err="1"/>
              <a:t>curierat</a:t>
            </a:r>
            <a:r>
              <a:rPr lang="fr-FR" dirty="0"/>
              <a:t> </a:t>
            </a:r>
            <a:r>
              <a:rPr lang="fr-FR" dirty="0" err="1"/>
              <a:t>sau</a:t>
            </a:r>
            <a:r>
              <a:rPr lang="fr-FR" dirty="0"/>
              <a:t> transport de </a:t>
            </a:r>
            <a:r>
              <a:rPr lang="fr-FR" dirty="0" err="1"/>
              <a:t>persoane</a:t>
            </a:r>
            <a:r>
              <a:rPr lang="fr-FR" dirty="0"/>
              <a:t> contra </a:t>
            </a:r>
            <a:r>
              <a:rPr lang="fr-FR" dirty="0" err="1"/>
              <a:t>unei</a:t>
            </a:r>
            <a:r>
              <a:rPr lang="fr-FR" dirty="0"/>
              <a:t> taxe, ca de </a:t>
            </a:r>
            <a:r>
              <a:rPr lang="fr-FR" dirty="0" err="1"/>
              <a:t>exemplu</a:t>
            </a:r>
            <a:r>
              <a:rPr lang="fr-FR" dirty="0"/>
              <a:t> : taxi, maxi-taxi, </a:t>
            </a:r>
            <a:r>
              <a:rPr lang="fr-FR" dirty="0" err="1"/>
              <a:t>închiriere</a:t>
            </a:r>
            <a:r>
              <a:rPr lang="fr-FR" dirty="0"/>
              <a:t> (</a:t>
            </a:r>
            <a:r>
              <a:rPr lang="fr-FR" dirty="0" err="1"/>
              <a:t>rent</a:t>
            </a:r>
            <a:r>
              <a:rPr lang="fr-FR" dirty="0"/>
              <a:t>-</a:t>
            </a:r>
            <a:r>
              <a:rPr lang="fr-FR" dirty="0" err="1"/>
              <a:t>a-car</a:t>
            </a:r>
            <a:r>
              <a:rPr lang="fr-FR" dirty="0"/>
              <a:t>), </a:t>
            </a:r>
            <a:r>
              <a:rPr lang="fr-FR" dirty="0" err="1"/>
              <a:t>şcoli</a:t>
            </a:r>
            <a:r>
              <a:rPr lang="fr-FR" dirty="0"/>
              <a:t> de </a:t>
            </a:r>
            <a:r>
              <a:rPr lang="fr-FR" dirty="0" err="1"/>
              <a:t>soferi</a:t>
            </a:r>
            <a:r>
              <a:rPr lang="fr-FR" dirty="0"/>
              <a:t> </a:t>
            </a:r>
            <a:r>
              <a:rPr lang="fr-FR" dirty="0" err="1"/>
              <a:t>etc</a:t>
            </a:r>
            <a:r>
              <a:rPr lang="fr-FR" dirty="0"/>
              <a:t>;</a:t>
            </a:r>
            <a:endParaRPr lang="ro-RO" dirty="0"/>
          </a:p>
          <a:p>
            <a:endParaRPr lang="ro-RO" dirty="0"/>
          </a:p>
        </p:txBody>
      </p:sp>
      <p:sp>
        <p:nvSpPr>
          <p:cNvPr id="5" name="Slide Number Placeholder 4"/>
          <p:cNvSpPr>
            <a:spLocks noGrp="1"/>
          </p:cNvSpPr>
          <p:nvPr>
            <p:ph type="sldNum" sz="quarter" idx="12"/>
          </p:nvPr>
        </p:nvSpPr>
        <p:spPr/>
        <p:txBody>
          <a:bodyPr/>
          <a:lstStyle/>
          <a:p>
            <a:r>
              <a:rPr lang="de-AT" smtClean="0"/>
              <a:t>Chart </a:t>
            </a:r>
            <a:fld id="{778A256E-4C9C-4249-8EC4-1CAFAF314AB4}" type="slidenum">
              <a:rPr lang="de-AT" smtClean="0"/>
              <a:pPr/>
              <a:t>13</a:t>
            </a:fld>
            <a:endParaRPr lang="de-A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980728"/>
            <a:ext cx="1800200" cy="1800200"/>
          </a:xfrm>
          <a:prstGeom prst="rect">
            <a:avLst/>
          </a:prstGeom>
        </p:spPr>
      </p:pic>
    </p:spTree>
    <p:extLst>
      <p:ext uri="{BB962C8B-B14F-4D97-AF65-F5344CB8AC3E}">
        <p14:creationId xmlns:p14="http://schemas.microsoft.com/office/powerpoint/2010/main" val="2934554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Pachetul</a:t>
            </a:r>
            <a:r>
              <a:rPr lang="en-US" dirty="0" smtClean="0"/>
              <a:t> de </a:t>
            </a:r>
            <a:r>
              <a:rPr lang="en-US" dirty="0" err="1" smtClean="0"/>
              <a:t>asistenta</a:t>
            </a:r>
            <a:r>
              <a:rPr lang="en-US" dirty="0" smtClean="0"/>
              <a:t> </a:t>
            </a:r>
            <a:r>
              <a:rPr lang="en-US" dirty="0" err="1" smtClean="0"/>
              <a:t>rutiera</a:t>
            </a:r>
            <a:endParaRPr lang="ro-RO" dirty="0"/>
          </a:p>
        </p:txBody>
      </p:sp>
      <p:sp>
        <p:nvSpPr>
          <p:cNvPr id="3" name="Content Placeholder 2"/>
          <p:cNvSpPr>
            <a:spLocks noGrp="1"/>
          </p:cNvSpPr>
          <p:nvPr>
            <p:ph idx="1"/>
          </p:nvPr>
        </p:nvSpPr>
        <p:spPr>
          <a:xfrm>
            <a:off x="107504" y="1196752"/>
            <a:ext cx="8856984" cy="5112568"/>
          </a:xfrm>
        </p:spPr>
        <p:txBody>
          <a:bodyPr>
            <a:normAutofit fontScale="70000" lnSpcReduction="20000"/>
          </a:bodyPr>
          <a:lstStyle/>
          <a:p>
            <a:pPr lvl="0"/>
            <a:endParaRPr lang="fr-FR" dirty="0" smtClean="0"/>
          </a:p>
          <a:p>
            <a:pPr marL="0" lvl="0" indent="0">
              <a:buNone/>
            </a:pPr>
            <a:r>
              <a:rPr lang="fr-FR" dirty="0" smtClean="0"/>
              <a:t> </a:t>
            </a:r>
            <a:r>
              <a:rPr lang="fr-FR" dirty="0" err="1" smtClean="0"/>
              <a:t>Riscuri</a:t>
            </a:r>
            <a:r>
              <a:rPr lang="fr-FR" dirty="0" smtClean="0"/>
              <a:t> </a:t>
            </a:r>
            <a:r>
              <a:rPr lang="fr-FR" dirty="0" err="1" smtClean="0"/>
              <a:t>acoperite</a:t>
            </a:r>
            <a:r>
              <a:rPr lang="fr-FR" dirty="0" smtClean="0"/>
              <a:t>:</a:t>
            </a:r>
          </a:p>
          <a:p>
            <a:pPr lvl="0"/>
            <a:endParaRPr lang="fr-FR" dirty="0" smtClean="0"/>
          </a:p>
          <a:p>
            <a:pPr lvl="0"/>
            <a:r>
              <a:rPr lang="fr-FR" b="1" dirty="0" err="1" smtClean="0"/>
              <a:t>Depanare</a:t>
            </a:r>
            <a:r>
              <a:rPr lang="fr-FR" b="1" dirty="0" smtClean="0"/>
              <a:t> </a:t>
            </a:r>
            <a:r>
              <a:rPr lang="fr-FR" b="1" dirty="0"/>
              <a:t>la </a:t>
            </a:r>
            <a:r>
              <a:rPr lang="fr-FR" b="1" dirty="0" err="1"/>
              <a:t>faţa</a:t>
            </a:r>
            <a:r>
              <a:rPr lang="fr-FR" b="1" dirty="0"/>
              <a:t> </a:t>
            </a:r>
            <a:r>
              <a:rPr lang="fr-FR" b="1" dirty="0" err="1"/>
              <a:t>locului</a:t>
            </a:r>
            <a:r>
              <a:rPr lang="fr-FR" b="1" dirty="0"/>
              <a:t> </a:t>
            </a:r>
            <a:r>
              <a:rPr lang="fr-FR" dirty="0" err="1"/>
              <a:t>în</a:t>
            </a:r>
            <a:r>
              <a:rPr lang="fr-FR" dirty="0"/>
              <a:t> </a:t>
            </a:r>
            <a:r>
              <a:rPr lang="fr-FR" dirty="0" err="1"/>
              <a:t>cazul</a:t>
            </a:r>
            <a:r>
              <a:rPr lang="fr-FR" dirty="0"/>
              <a:t> </a:t>
            </a:r>
            <a:r>
              <a:rPr lang="fr-FR" dirty="0" err="1"/>
              <a:t>unor</a:t>
            </a:r>
            <a:r>
              <a:rPr lang="fr-FR" dirty="0"/>
              <a:t> </a:t>
            </a:r>
            <a:r>
              <a:rPr lang="fr-FR" dirty="0" err="1"/>
              <a:t>defecţiuni</a:t>
            </a:r>
            <a:r>
              <a:rPr lang="fr-FR" dirty="0"/>
              <a:t> minore ce pot fi </a:t>
            </a:r>
            <a:r>
              <a:rPr lang="fr-FR" dirty="0" err="1"/>
              <a:t>remediate</a:t>
            </a:r>
            <a:r>
              <a:rPr lang="fr-FR" dirty="0"/>
              <a:t> </a:t>
            </a:r>
            <a:r>
              <a:rPr lang="fr-FR" dirty="0" err="1"/>
              <a:t>în</a:t>
            </a:r>
            <a:r>
              <a:rPr lang="fr-FR" dirty="0"/>
              <a:t> </a:t>
            </a:r>
            <a:r>
              <a:rPr lang="fr-FR" dirty="0" err="1" smtClean="0"/>
              <a:t>termen</a:t>
            </a:r>
            <a:r>
              <a:rPr lang="fr-FR" dirty="0" smtClean="0"/>
              <a:t> </a:t>
            </a:r>
            <a:r>
              <a:rPr lang="fr-FR" dirty="0"/>
              <a:t>de 60 de minute. </a:t>
            </a:r>
            <a:endParaRPr lang="fr-FR" dirty="0" smtClean="0"/>
          </a:p>
          <a:p>
            <a:pPr lvl="0"/>
            <a:r>
              <a:rPr lang="fr-FR" b="1" dirty="0" err="1" smtClean="0"/>
              <a:t>Tractare</a:t>
            </a:r>
            <a:r>
              <a:rPr lang="fr-FR" b="1" dirty="0" smtClean="0"/>
              <a:t> </a:t>
            </a:r>
            <a:r>
              <a:rPr lang="fr-FR" b="1" dirty="0"/>
              <a:t>la </a:t>
            </a:r>
            <a:r>
              <a:rPr lang="fr-FR" b="1" dirty="0" err="1"/>
              <a:t>cel</a:t>
            </a:r>
            <a:r>
              <a:rPr lang="fr-FR" b="1" dirty="0"/>
              <a:t> mai </a:t>
            </a:r>
            <a:r>
              <a:rPr lang="fr-FR" b="1" dirty="0" err="1"/>
              <a:t>apropiat</a:t>
            </a:r>
            <a:r>
              <a:rPr lang="fr-FR" b="1" dirty="0"/>
              <a:t> service </a:t>
            </a:r>
            <a:r>
              <a:rPr lang="fr-FR" b="1" dirty="0" err="1"/>
              <a:t>sau</a:t>
            </a:r>
            <a:r>
              <a:rPr lang="fr-FR" b="1" dirty="0"/>
              <a:t> la </a:t>
            </a:r>
            <a:r>
              <a:rPr lang="fr-FR" b="1" dirty="0" err="1"/>
              <a:t>domiciliul</a:t>
            </a:r>
            <a:r>
              <a:rPr lang="fr-FR" b="1" dirty="0"/>
              <a:t> </a:t>
            </a:r>
            <a:r>
              <a:rPr lang="fr-FR" b="1" dirty="0" err="1"/>
              <a:t>clientului</a:t>
            </a:r>
            <a:r>
              <a:rPr lang="fr-FR" b="1" dirty="0"/>
              <a:t> </a:t>
            </a:r>
            <a:r>
              <a:rPr lang="fr-FR" dirty="0" err="1"/>
              <a:t>în</a:t>
            </a:r>
            <a:r>
              <a:rPr lang="fr-FR" dirty="0"/>
              <a:t> limita a </a:t>
            </a:r>
            <a:r>
              <a:rPr lang="fr-FR" dirty="0" smtClean="0"/>
              <a:t>200 </a:t>
            </a:r>
            <a:r>
              <a:rPr lang="fr-FR" dirty="0"/>
              <a:t>EUR/</a:t>
            </a:r>
            <a:r>
              <a:rPr lang="fr-FR" dirty="0" err="1"/>
              <a:t>eveniment</a:t>
            </a:r>
            <a:r>
              <a:rPr lang="fr-FR" dirty="0"/>
              <a:t>, </a:t>
            </a:r>
            <a:r>
              <a:rPr lang="fr-FR" dirty="0" err="1"/>
              <a:t>dacă</a:t>
            </a:r>
            <a:r>
              <a:rPr lang="fr-FR" dirty="0"/>
              <a:t> </a:t>
            </a:r>
            <a:r>
              <a:rPr lang="fr-FR" dirty="0" err="1"/>
              <a:t>repararea</a:t>
            </a:r>
            <a:r>
              <a:rPr lang="fr-FR" dirty="0"/>
              <a:t> </a:t>
            </a:r>
            <a:r>
              <a:rPr lang="fr-FR" dirty="0" err="1"/>
              <a:t>autovehiculului</a:t>
            </a:r>
            <a:r>
              <a:rPr lang="fr-FR" dirty="0"/>
              <a:t>/</a:t>
            </a:r>
            <a:r>
              <a:rPr lang="fr-FR" dirty="0" err="1"/>
              <a:t>remedierea</a:t>
            </a:r>
            <a:r>
              <a:rPr lang="fr-FR" dirty="0"/>
              <a:t> </a:t>
            </a:r>
            <a:r>
              <a:rPr lang="fr-FR" dirty="0" err="1"/>
              <a:t>defecţiunii</a:t>
            </a:r>
            <a:r>
              <a:rPr lang="fr-FR" dirty="0"/>
              <a:t> </a:t>
            </a:r>
            <a:r>
              <a:rPr lang="fr-FR" dirty="0" smtClean="0"/>
              <a:t>nu </a:t>
            </a:r>
            <a:r>
              <a:rPr lang="fr-FR" dirty="0"/>
              <a:t>este </a:t>
            </a:r>
            <a:r>
              <a:rPr lang="fr-FR" dirty="0" err="1"/>
              <a:t>posibilă</a:t>
            </a:r>
            <a:r>
              <a:rPr lang="fr-FR" dirty="0"/>
              <a:t> la </a:t>
            </a:r>
            <a:r>
              <a:rPr lang="fr-FR" dirty="0" err="1"/>
              <a:t>locul</a:t>
            </a:r>
            <a:r>
              <a:rPr lang="fr-FR" dirty="0"/>
              <a:t> </a:t>
            </a:r>
            <a:r>
              <a:rPr lang="fr-FR" dirty="0" err="1"/>
              <a:t>producerii</a:t>
            </a:r>
            <a:r>
              <a:rPr lang="fr-FR" dirty="0"/>
              <a:t> </a:t>
            </a:r>
            <a:r>
              <a:rPr lang="fr-FR" dirty="0" err="1"/>
              <a:t>evenimentului</a:t>
            </a:r>
            <a:r>
              <a:rPr lang="fr-FR" dirty="0"/>
              <a:t>; </a:t>
            </a:r>
            <a:endParaRPr lang="ro-RO" dirty="0"/>
          </a:p>
          <a:p>
            <a:pPr lvl="0"/>
            <a:r>
              <a:rPr lang="fr-FR" b="1" dirty="0" err="1"/>
              <a:t>Depozitarea</a:t>
            </a:r>
            <a:r>
              <a:rPr lang="fr-FR" b="1" dirty="0"/>
              <a:t> </a:t>
            </a:r>
            <a:r>
              <a:rPr lang="fr-FR" b="1" dirty="0" err="1"/>
              <a:t>autovehiculului</a:t>
            </a:r>
            <a:r>
              <a:rPr lang="fr-FR" b="1" dirty="0"/>
              <a:t> </a:t>
            </a:r>
            <a:r>
              <a:rPr lang="fr-FR" b="1" dirty="0" err="1"/>
              <a:t>pentru</a:t>
            </a:r>
            <a:r>
              <a:rPr lang="fr-FR" b="1" dirty="0"/>
              <a:t> </a:t>
            </a:r>
            <a:r>
              <a:rPr lang="fr-FR" b="1" dirty="0" err="1"/>
              <a:t>perioada</a:t>
            </a:r>
            <a:r>
              <a:rPr lang="fr-FR" b="1" dirty="0"/>
              <a:t> </a:t>
            </a:r>
            <a:r>
              <a:rPr lang="fr-FR" b="1" dirty="0" err="1"/>
              <a:t>în</a:t>
            </a:r>
            <a:r>
              <a:rPr lang="fr-FR" b="1" dirty="0"/>
              <a:t> care </a:t>
            </a:r>
            <a:r>
              <a:rPr lang="fr-FR" b="1" dirty="0" err="1"/>
              <a:t>unitatea</a:t>
            </a:r>
            <a:r>
              <a:rPr lang="fr-FR" b="1" dirty="0"/>
              <a:t> service se </a:t>
            </a:r>
            <a:r>
              <a:rPr lang="fr-FR" b="1" dirty="0" err="1"/>
              <a:t>află</a:t>
            </a:r>
            <a:r>
              <a:rPr lang="fr-FR" b="1" dirty="0"/>
              <a:t> </a:t>
            </a:r>
            <a:r>
              <a:rPr lang="fr-FR" b="1" dirty="0" err="1"/>
              <a:t>în</a:t>
            </a:r>
            <a:r>
              <a:rPr lang="fr-FR" b="1" dirty="0"/>
              <a:t> </a:t>
            </a:r>
            <a:r>
              <a:rPr lang="fr-FR" b="1" dirty="0" err="1"/>
              <a:t>afara</a:t>
            </a:r>
            <a:r>
              <a:rPr lang="fr-FR" b="1" dirty="0"/>
              <a:t> </a:t>
            </a:r>
            <a:r>
              <a:rPr lang="fr-FR" b="1" dirty="0" err="1"/>
              <a:t>programului</a:t>
            </a:r>
            <a:r>
              <a:rPr lang="fr-FR" b="1" dirty="0"/>
              <a:t> de </a:t>
            </a:r>
            <a:r>
              <a:rPr lang="fr-FR" b="1" dirty="0" err="1"/>
              <a:t>lucru</a:t>
            </a:r>
            <a:r>
              <a:rPr lang="fr-FR" b="1" dirty="0"/>
              <a:t> </a:t>
            </a:r>
            <a:r>
              <a:rPr lang="fr-FR" dirty="0" err="1"/>
              <a:t>în</a:t>
            </a:r>
            <a:r>
              <a:rPr lang="fr-FR" dirty="0"/>
              <a:t> limita a 50 </a:t>
            </a:r>
            <a:r>
              <a:rPr lang="fr-FR" dirty="0" smtClean="0"/>
              <a:t>EUR/</a:t>
            </a:r>
            <a:r>
              <a:rPr lang="fr-FR" dirty="0" err="1" smtClean="0"/>
              <a:t>eveniment</a:t>
            </a:r>
            <a:r>
              <a:rPr lang="fr-FR" dirty="0" smtClean="0"/>
              <a:t>, </a:t>
            </a:r>
            <a:r>
              <a:rPr lang="fr-FR" dirty="0" err="1" smtClean="0"/>
              <a:t>într</a:t>
            </a:r>
            <a:r>
              <a:rPr lang="fr-FR" dirty="0" smtClean="0"/>
              <a:t>-un </a:t>
            </a:r>
            <a:r>
              <a:rPr lang="fr-FR" dirty="0" err="1"/>
              <a:t>loc</a:t>
            </a:r>
            <a:r>
              <a:rPr lang="fr-FR" dirty="0"/>
              <a:t> </a:t>
            </a:r>
            <a:r>
              <a:rPr lang="fr-FR" dirty="0" err="1"/>
              <a:t>special</a:t>
            </a:r>
            <a:r>
              <a:rPr lang="fr-FR" dirty="0"/>
              <a:t> </a:t>
            </a:r>
            <a:r>
              <a:rPr lang="fr-FR" dirty="0" err="1"/>
              <a:t>amenajat</a:t>
            </a:r>
            <a:r>
              <a:rPr lang="fr-FR" dirty="0"/>
              <a:t>; </a:t>
            </a:r>
            <a:endParaRPr lang="ro-RO" dirty="0"/>
          </a:p>
          <a:p>
            <a:pPr lvl="0"/>
            <a:r>
              <a:rPr lang="fr-FR" b="1" dirty="0" err="1"/>
              <a:t>Transmiterea</a:t>
            </a:r>
            <a:r>
              <a:rPr lang="fr-FR" b="1" dirty="0"/>
              <a:t> de </a:t>
            </a:r>
            <a:r>
              <a:rPr lang="fr-FR" b="1" dirty="0" err="1"/>
              <a:t>către</a:t>
            </a:r>
            <a:r>
              <a:rPr lang="fr-FR" b="1" dirty="0"/>
              <a:t> APRIL a </a:t>
            </a:r>
            <a:r>
              <a:rPr lang="fr-FR" b="1" dirty="0" err="1"/>
              <a:t>două</a:t>
            </a:r>
            <a:r>
              <a:rPr lang="fr-FR" b="1" dirty="0"/>
              <a:t> </a:t>
            </a:r>
            <a:r>
              <a:rPr lang="fr-FR" b="1" dirty="0" err="1"/>
              <a:t>mesaje</a:t>
            </a:r>
            <a:r>
              <a:rPr lang="fr-FR" b="1" dirty="0"/>
              <a:t> </a:t>
            </a:r>
            <a:r>
              <a:rPr lang="fr-FR" b="1" dirty="0" err="1"/>
              <a:t>telefonice</a:t>
            </a:r>
            <a:r>
              <a:rPr lang="fr-FR" dirty="0"/>
              <a:t> </a:t>
            </a:r>
            <a:r>
              <a:rPr lang="fr-FR" dirty="0" err="1"/>
              <a:t>către</a:t>
            </a:r>
            <a:r>
              <a:rPr lang="fr-FR" dirty="0"/>
              <a:t> rude </a:t>
            </a:r>
            <a:r>
              <a:rPr lang="fr-FR" dirty="0" err="1"/>
              <a:t>sau</a:t>
            </a:r>
            <a:r>
              <a:rPr lang="fr-FR" dirty="0"/>
              <a:t> </a:t>
            </a:r>
            <a:r>
              <a:rPr lang="fr-FR" dirty="0" err="1"/>
              <a:t>alte</a:t>
            </a:r>
            <a:r>
              <a:rPr lang="fr-FR" dirty="0"/>
              <a:t> </a:t>
            </a:r>
            <a:r>
              <a:rPr lang="fr-FR" dirty="0" err="1"/>
              <a:t>persoane</a:t>
            </a:r>
            <a:r>
              <a:rPr lang="fr-FR" dirty="0"/>
              <a:t> </a:t>
            </a:r>
            <a:r>
              <a:rPr lang="fr-FR" dirty="0" err="1"/>
              <a:t>indicate</a:t>
            </a:r>
            <a:r>
              <a:rPr lang="fr-FR" dirty="0"/>
              <a:t>, la </a:t>
            </a:r>
            <a:r>
              <a:rPr lang="fr-FR" dirty="0" err="1"/>
              <a:t>solicitarea</a:t>
            </a:r>
            <a:r>
              <a:rPr lang="fr-FR" dirty="0"/>
              <a:t> </a:t>
            </a:r>
            <a:r>
              <a:rPr lang="fr-FR" dirty="0" err="1"/>
              <a:t>Asiguratului</a:t>
            </a:r>
            <a:r>
              <a:rPr lang="fr-FR" dirty="0"/>
              <a:t>.</a:t>
            </a:r>
            <a:endParaRPr lang="ro-RO" dirty="0"/>
          </a:p>
          <a:p>
            <a:endParaRPr lang="ro-RO"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908720"/>
            <a:ext cx="1800200" cy="1800200"/>
          </a:xfrm>
          <a:prstGeom prst="rect">
            <a:avLst/>
          </a:prstGeom>
        </p:spPr>
      </p:pic>
      <p:sp>
        <p:nvSpPr>
          <p:cNvPr id="5" name="Slide Number Placeholder 4"/>
          <p:cNvSpPr>
            <a:spLocks noGrp="1"/>
          </p:cNvSpPr>
          <p:nvPr>
            <p:ph type="sldNum" sz="quarter" idx="12"/>
          </p:nvPr>
        </p:nvSpPr>
        <p:spPr/>
        <p:txBody>
          <a:bodyPr/>
          <a:lstStyle/>
          <a:p>
            <a:r>
              <a:rPr lang="de-AT" smtClean="0"/>
              <a:t>Chart </a:t>
            </a:r>
            <a:fld id="{778A256E-4C9C-4249-8EC4-1CAFAF314AB4}" type="slidenum">
              <a:rPr lang="de-AT" smtClean="0"/>
              <a:pPr/>
              <a:t>14</a:t>
            </a:fld>
            <a:endParaRPr lang="de-AT" dirty="0"/>
          </a:p>
        </p:txBody>
      </p:sp>
    </p:spTree>
    <p:extLst>
      <p:ext uri="{BB962C8B-B14F-4D97-AF65-F5344CB8AC3E}">
        <p14:creationId xmlns:p14="http://schemas.microsoft.com/office/powerpoint/2010/main" val="227370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Pachetul</a:t>
            </a:r>
            <a:r>
              <a:rPr lang="en-US" dirty="0"/>
              <a:t> de </a:t>
            </a:r>
            <a:r>
              <a:rPr lang="en-US" dirty="0" err="1"/>
              <a:t>asistenta</a:t>
            </a:r>
            <a:r>
              <a:rPr lang="en-US" dirty="0"/>
              <a:t> </a:t>
            </a:r>
            <a:r>
              <a:rPr lang="en-US" dirty="0" err="1"/>
              <a:t>rutiera</a:t>
            </a:r>
            <a:endParaRPr lang="ro-RO" dirty="0"/>
          </a:p>
        </p:txBody>
      </p:sp>
      <p:sp>
        <p:nvSpPr>
          <p:cNvPr id="3" name="Content Placeholder 2"/>
          <p:cNvSpPr>
            <a:spLocks noGrp="1"/>
          </p:cNvSpPr>
          <p:nvPr>
            <p:ph idx="1"/>
          </p:nvPr>
        </p:nvSpPr>
        <p:spPr/>
        <p:txBody>
          <a:bodyPr>
            <a:normAutofit fontScale="70000" lnSpcReduction="20000"/>
          </a:bodyPr>
          <a:lstStyle/>
          <a:p>
            <a:pPr marL="0" lvl="0" indent="0">
              <a:buNone/>
            </a:pPr>
            <a:r>
              <a:rPr lang="fr-FR" dirty="0" smtClean="0"/>
              <a:t> </a:t>
            </a:r>
            <a:r>
              <a:rPr lang="fr-FR" dirty="0" err="1"/>
              <a:t>Riscuri</a:t>
            </a:r>
            <a:r>
              <a:rPr lang="fr-FR" dirty="0"/>
              <a:t> </a:t>
            </a:r>
            <a:r>
              <a:rPr lang="fr-FR" dirty="0" err="1"/>
              <a:t>acoperite</a:t>
            </a:r>
            <a:r>
              <a:rPr lang="fr-FR" dirty="0" smtClean="0"/>
              <a:t>:</a:t>
            </a:r>
          </a:p>
          <a:p>
            <a:pPr marL="0" lvl="0" indent="0">
              <a:buNone/>
            </a:pPr>
            <a:endParaRPr lang="fr-FR" dirty="0" smtClean="0"/>
          </a:p>
          <a:p>
            <a:pPr lvl="0"/>
            <a:r>
              <a:rPr lang="fr-FR" b="1" dirty="0" err="1"/>
              <a:t>Două</a:t>
            </a:r>
            <a:r>
              <a:rPr lang="fr-FR" b="1" dirty="0"/>
              <a:t> </a:t>
            </a:r>
            <a:r>
              <a:rPr lang="fr-FR" b="1" dirty="0" err="1"/>
              <a:t>nopţi</a:t>
            </a:r>
            <a:r>
              <a:rPr lang="fr-FR" b="1" dirty="0"/>
              <a:t> de </a:t>
            </a:r>
            <a:r>
              <a:rPr lang="fr-FR" b="1" dirty="0" err="1"/>
              <a:t>cazare</a:t>
            </a:r>
            <a:r>
              <a:rPr lang="fr-FR" b="1" dirty="0"/>
              <a:t> </a:t>
            </a:r>
            <a:r>
              <a:rPr lang="fr-FR" b="1" dirty="0" err="1"/>
              <a:t>pentru</a:t>
            </a:r>
            <a:r>
              <a:rPr lang="fr-FR" b="1" dirty="0"/>
              <a:t> </a:t>
            </a:r>
            <a:r>
              <a:rPr lang="fr-FR" b="1" dirty="0" err="1"/>
              <a:t>sofer</a:t>
            </a:r>
            <a:r>
              <a:rPr lang="fr-FR" b="1" dirty="0"/>
              <a:t> </a:t>
            </a:r>
            <a:r>
              <a:rPr lang="fr-FR" b="1" dirty="0" err="1"/>
              <a:t>şi</a:t>
            </a:r>
            <a:r>
              <a:rPr lang="fr-FR" b="1" dirty="0"/>
              <a:t> </a:t>
            </a:r>
            <a:r>
              <a:rPr lang="fr-FR" b="1" dirty="0" err="1"/>
              <a:t>pasageri</a:t>
            </a:r>
            <a:r>
              <a:rPr lang="fr-FR" b="1" dirty="0"/>
              <a:t> </a:t>
            </a:r>
            <a:r>
              <a:rPr lang="fr-FR" dirty="0" err="1"/>
              <a:t>în</a:t>
            </a:r>
            <a:r>
              <a:rPr lang="fr-FR" dirty="0"/>
              <a:t> limita </a:t>
            </a:r>
            <a:r>
              <a:rPr lang="fr-FR" dirty="0" err="1"/>
              <a:t>sumei</a:t>
            </a:r>
            <a:r>
              <a:rPr lang="fr-FR" dirty="0"/>
              <a:t> de 60 EUR/</a:t>
            </a:r>
            <a:r>
              <a:rPr lang="fr-FR" dirty="0" err="1"/>
              <a:t>noapte</a:t>
            </a:r>
            <a:r>
              <a:rPr lang="fr-FR" dirty="0"/>
              <a:t>/</a:t>
            </a:r>
            <a:r>
              <a:rPr lang="fr-FR" dirty="0" err="1"/>
              <a:t>persoană</a:t>
            </a:r>
            <a:r>
              <a:rPr lang="fr-FR" dirty="0"/>
              <a:t>/</a:t>
            </a:r>
            <a:r>
              <a:rPr lang="fr-FR" dirty="0" err="1"/>
              <a:t>eveniment</a:t>
            </a:r>
            <a:r>
              <a:rPr lang="fr-FR" dirty="0"/>
              <a:t> </a:t>
            </a:r>
            <a:r>
              <a:rPr lang="fr-FR" dirty="0" err="1"/>
              <a:t>pentru</a:t>
            </a:r>
            <a:r>
              <a:rPr lang="fr-FR" dirty="0"/>
              <a:t> </a:t>
            </a:r>
            <a:r>
              <a:rPr lang="fr-FR" dirty="0" err="1"/>
              <a:t>evenimentele</a:t>
            </a:r>
            <a:r>
              <a:rPr lang="fr-FR" dirty="0"/>
              <a:t> </a:t>
            </a:r>
            <a:r>
              <a:rPr lang="fr-FR" dirty="0" err="1"/>
              <a:t>petrecute</a:t>
            </a:r>
            <a:r>
              <a:rPr lang="fr-FR" dirty="0"/>
              <a:t> </a:t>
            </a:r>
            <a:r>
              <a:rPr lang="fr-FR" dirty="0" err="1"/>
              <a:t>în</a:t>
            </a:r>
            <a:r>
              <a:rPr lang="fr-FR" dirty="0"/>
              <a:t> </a:t>
            </a:r>
            <a:r>
              <a:rPr lang="fr-FR" dirty="0" err="1"/>
              <a:t>afara</a:t>
            </a:r>
            <a:r>
              <a:rPr lang="fr-FR" dirty="0"/>
              <a:t> </a:t>
            </a:r>
            <a:r>
              <a:rPr lang="fr-FR" dirty="0" err="1"/>
              <a:t>României</a:t>
            </a:r>
            <a:r>
              <a:rPr lang="fr-FR" dirty="0"/>
              <a:t>, </a:t>
            </a:r>
            <a:r>
              <a:rPr lang="fr-FR" dirty="0" err="1"/>
              <a:t>respectiv</a:t>
            </a:r>
            <a:r>
              <a:rPr lang="fr-FR" dirty="0"/>
              <a:t> 40 EUR/</a:t>
            </a:r>
            <a:r>
              <a:rPr lang="fr-FR" dirty="0" err="1"/>
              <a:t>noapte</a:t>
            </a:r>
            <a:r>
              <a:rPr lang="fr-FR" dirty="0"/>
              <a:t>/</a:t>
            </a:r>
            <a:r>
              <a:rPr lang="fr-FR" dirty="0" err="1"/>
              <a:t>persoană</a:t>
            </a:r>
            <a:r>
              <a:rPr lang="fr-FR" dirty="0"/>
              <a:t>/</a:t>
            </a:r>
            <a:r>
              <a:rPr lang="fr-FR" dirty="0" err="1"/>
              <a:t>eveniment</a:t>
            </a:r>
            <a:r>
              <a:rPr lang="fr-FR" dirty="0"/>
              <a:t> </a:t>
            </a:r>
            <a:r>
              <a:rPr lang="fr-FR" dirty="0" err="1"/>
              <a:t>pentru</a:t>
            </a:r>
            <a:r>
              <a:rPr lang="fr-FR" dirty="0"/>
              <a:t> </a:t>
            </a:r>
            <a:r>
              <a:rPr lang="fr-FR" dirty="0" err="1"/>
              <a:t>evenimentele</a:t>
            </a:r>
            <a:r>
              <a:rPr lang="fr-FR" dirty="0"/>
              <a:t> </a:t>
            </a:r>
            <a:r>
              <a:rPr lang="fr-FR" dirty="0" err="1"/>
              <a:t>petrecute</a:t>
            </a:r>
            <a:r>
              <a:rPr lang="fr-FR" dirty="0"/>
              <a:t> </a:t>
            </a:r>
            <a:r>
              <a:rPr lang="fr-FR" dirty="0" err="1"/>
              <a:t>pe</a:t>
            </a:r>
            <a:r>
              <a:rPr lang="fr-FR" dirty="0"/>
              <a:t> </a:t>
            </a:r>
            <a:r>
              <a:rPr lang="fr-FR" dirty="0" err="1"/>
              <a:t>teritoriul</a:t>
            </a:r>
            <a:r>
              <a:rPr lang="fr-FR" dirty="0"/>
              <a:t> </a:t>
            </a:r>
            <a:r>
              <a:rPr lang="fr-FR" dirty="0" err="1"/>
              <a:t>României</a:t>
            </a:r>
            <a:r>
              <a:rPr lang="fr-FR" dirty="0"/>
              <a:t>. </a:t>
            </a:r>
          </a:p>
          <a:p>
            <a:pPr lvl="0"/>
            <a:r>
              <a:rPr lang="fr-FR" b="1" dirty="0" err="1"/>
              <a:t>Transportul</a:t>
            </a:r>
            <a:r>
              <a:rPr lang="fr-FR" b="1" dirty="0"/>
              <a:t> </a:t>
            </a:r>
            <a:r>
              <a:rPr lang="fr-FR" b="1" dirty="0" err="1"/>
              <a:t>şoferului</a:t>
            </a:r>
            <a:r>
              <a:rPr lang="fr-FR" b="1" dirty="0"/>
              <a:t> </a:t>
            </a:r>
            <a:r>
              <a:rPr lang="fr-FR" b="1" dirty="0" err="1"/>
              <a:t>şi</a:t>
            </a:r>
            <a:r>
              <a:rPr lang="fr-FR" b="1" dirty="0"/>
              <a:t> al </a:t>
            </a:r>
            <a:r>
              <a:rPr lang="fr-FR" b="1" dirty="0" err="1"/>
              <a:t>pasagerilor</a:t>
            </a:r>
            <a:r>
              <a:rPr lang="fr-FR" b="1" dirty="0"/>
              <a:t> </a:t>
            </a:r>
            <a:r>
              <a:rPr lang="fr-FR" b="1" dirty="0" err="1"/>
              <a:t>către</a:t>
            </a:r>
            <a:r>
              <a:rPr lang="fr-FR" b="1" dirty="0"/>
              <a:t> </a:t>
            </a:r>
            <a:r>
              <a:rPr lang="fr-FR" b="1" dirty="0" err="1"/>
              <a:t>destinaţia</a:t>
            </a:r>
            <a:r>
              <a:rPr lang="fr-FR" b="1" dirty="0"/>
              <a:t> </a:t>
            </a:r>
            <a:r>
              <a:rPr lang="fr-FR" b="1" dirty="0" err="1"/>
              <a:t>iniţiala</a:t>
            </a:r>
            <a:r>
              <a:rPr lang="fr-FR" b="1" dirty="0"/>
              <a:t> </a:t>
            </a:r>
            <a:r>
              <a:rPr lang="fr-FR" b="1" dirty="0" err="1"/>
              <a:t>sau</a:t>
            </a:r>
            <a:r>
              <a:rPr lang="fr-FR" b="1" dirty="0"/>
              <a:t> </a:t>
            </a:r>
            <a:r>
              <a:rPr lang="fr-FR" b="1" dirty="0" err="1"/>
              <a:t>înapoi</a:t>
            </a:r>
            <a:r>
              <a:rPr lang="fr-FR" b="1" dirty="0"/>
              <a:t> la </a:t>
            </a:r>
            <a:r>
              <a:rPr lang="fr-FR" b="1" dirty="0" err="1"/>
              <a:t>domiciliu</a:t>
            </a:r>
            <a:r>
              <a:rPr lang="fr-FR" b="1" dirty="0"/>
              <a:t> </a:t>
            </a:r>
            <a:r>
              <a:rPr lang="fr-FR" dirty="0" err="1"/>
              <a:t>în</a:t>
            </a:r>
            <a:r>
              <a:rPr lang="fr-FR" dirty="0"/>
              <a:t> limita </a:t>
            </a:r>
            <a:r>
              <a:rPr lang="fr-FR" dirty="0" err="1"/>
              <a:t>sumei</a:t>
            </a:r>
            <a:r>
              <a:rPr lang="fr-FR" dirty="0"/>
              <a:t> de 500 EUR/</a:t>
            </a:r>
            <a:r>
              <a:rPr lang="fr-FR" dirty="0" err="1"/>
              <a:t>eveniment</a:t>
            </a:r>
            <a:r>
              <a:rPr lang="fr-FR" dirty="0"/>
              <a:t>, </a:t>
            </a:r>
            <a:r>
              <a:rPr lang="fr-FR" dirty="0" err="1"/>
              <a:t>maxim</a:t>
            </a:r>
            <a:r>
              <a:rPr lang="fr-FR" dirty="0"/>
              <a:t> 9 </a:t>
            </a:r>
            <a:r>
              <a:rPr lang="fr-FR" dirty="0" err="1"/>
              <a:t>persoane</a:t>
            </a:r>
            <a:r>
              <a:rPr lang="fr-FR" dirty="0"/>
              <a:t>, dar nu mai </a:t>
            </a:r>
            <a:r>
              <a:rPr lang="fr-FR" dirty="0" err="1"/>
              <a:t>mult</a:t>
            </a:r>
            <a:r>
              <a:rPr lang="fr-FR" dirty="0"/>
              <a:t> de </a:t>
            </a:r>
            <a:r>
              <a:rPr lang="fr-FR" dirty="0" err="1"/>
              <a:t>numărul</a:t>
            </a:r>
            <a:r>
              <a:rPr lang="fr-FR" dirty="0"/>
              <a:t> de </a:t>
            </a:r>
            <a:r>
              <a:rPr lang="fr-FR" dirty="0" err="1"/>
              <a:t>locuri</a:t>
            </a:r>
            <a:r>
              <a:rPr lang="fr-FR" dirty="0"/>
              <a:t> </a:t>
            </a:r>
            <a:r>
              <a:rPr lang="fr-FR" dirty="0" err="1"/>
              <a:t>înscris</a:t>
            </a:r>
            <a:r>
              <a:rPr lang="fr-FR" dirty="0"/>
              <a:t> </a:t>
            </a:r>
            <a:r>
              <a:rPr lang="fr-FR" dirty="0" err="1"/>
              <a:t>în</a:t>
            </a:r>
            <a:r>
              <a:rPr lang="fr-FR" dirty="0"/>
              <a:t> </a:t>
            </a:r>
            <a:r>
              <a:rPr lang="fr-FR" dirty="0" err="1"/>
              <a:t>certificatul</a:t>
            </a:r>
            <a:r>
              <a:rPr lang="fr-FR" dirty="0"/>
              <a:t> de </a:t>
            </a:r>
            <a:r>
              <a:rPr lang="fr-FR" dirty="0" err="1"/>
              <a:t>înmatriculare</a:t>
            </a:r>
            <a:r>
              <a:rPr lang="fr-FR" dirty="0"/>
              <a:t>/</a:t>
            </a:r>
            <a:r>
              <a:rPr lang="fr-FR" dirty="0" err="1"/>
              <a:t>cartea</a:t>
            </a:r>
            <a:r>
              <a:rPr lang="fr-FR" dirty="0"/>
              <a:t> de </a:t>
            </a:r>
            <a:r>
              <a:rPr lang="fr-FR" dirty="0" err="1"/>
              <a:t>identitate</a:t>
            </a:r>
            <a:r>
              <a:rPr lang="fr-FR" dirty="0"/>
              <a:t> a </a:t>
            </a:r>
            <a:r>
              <a:rPr lang="fr-FR" dirty="0" err="1"/>
              <a:t>autovehiculului</a:t>
            </a:r>
            <a:r>
              <a:rPr lang="fr-FR" dirty="0"/>
              <a:t>;</a:t>
            </a:r>
            <a:endParaRPr lang="ro-RO" dirty="0"/>
          </a:p>
          <a:p>
            <a:pPr lvl="0"/>
            <a:r>
              <a:rPr lang="fr-FR" b="1" dirty="0" err="1"/>
              <a:t>Transportul</a:t>
            </a:r>
            <a:r>
              <a:rPr lang="fr-FR" b="1" dirty="0"/>
              <a:t> </a:t>
            </a:r>
            <a:r>
              <a:rPr lang="fr-FR" b="1" dirty="0" err="1"/>
              <a:t>unei</a:t>
            </a:r>
            <a:r>
              <a:rPr lang="fr-FR" b="1" dirty="0"/>
              <a:t> </a:t>
            </a:r>
            <a:r>
              <a:rPr lang="fr-FR" b="1" dirty="0" err="1"/>
              <a:t>persoane</a:t>
            </a:r>
            <a:r>
              <a:rPr lang="fr-FR" b="1" dirty="0"/>
              <a:t> </a:t>
            </a:r>
            <a:r>
              <a:rPr lang="fr-FR" b="1" dirty="0" err="1"/>
              <a:t>pentru</a:t>
            </a:r>
            <a:r>
              <a:rPr lang="fr-FR" b="1" dirty="0"/>
              <a:t> </a:t>
            </a:r>
            <a:r>
              <a:rPr lang="fr-FR" b="1" dirty="0" err="1"/>
              <a:t>recuperarea</a:t>
            </a:r>
            <a:r>
              <a:rPr lang="fr-FR" b="1" dirty="0"/>
              <a:t> </a:t>
            </a:r>
            <a:r>
              <a:rPr lang="fr-FR" b="1" dirty="0" err="1"/>
              <a:t>autovehiculului</a:t>
            </a:r>
            <a:r>
              <a:rPr lang="fr-FR" b="1" dirty="0"/>
              <a:t> </a:t>
            </a:r>
            <a:r>
              <a:rPr lang="fr-FR" dirty="0" err="1"/>
              <a:t>când</a:t>
            </a:r>
            <a:r>
              <a:rPr lang="fr-FR" dirty="0"/>
              <a:t> </a:t>
            </a:r>
            <a:r>
              <a:rPr lang="fr-FR" dirty="0" err="1"/>
              <a:t>reparaţia</a:t>
            </a:r>
            <a:r>
              <a:rPr lang="fr-FR" dirty="0"/>
              <a:t> a </a:t>
            </a:r>
            <a:r>
              <a:rPr lang="fr-FR" dirty="0" err="1"/>
              <a:t>fost</a:t>
            </a:r>
            <a:r>
              <a:rPr lang="fr-FR" dirty="0"/>
              <a:t> </a:t>
            </a:r>
            <a:r>
              <a:rPr lang="fr-FR" dirty="0" err="1"/>
              <a:t>finalizată</a:t>
            </a:r>
            <a:r>
              <a:rPr lang="fr-FR" dirty="0"/>
              <a:t>, </a:t>
            </a:r>
            <a:r>
              <a:rPr lang="fr-FR" dirty="0" err="1"/>
              <a:t>în</a:t>
            </a:r>
            <a:r>
              <a:rPr lang="fr-FR" dirty="0"/>
              <a:t> limita </a:t>
            </a:r>
            <a:r>
              <a:rPr lang="fr-FR" dirty="0" err="1"/>
              <a:t>sumei</a:t>
            </a:r>
            <a:r>
              <a:rPr lang="fr-FR" dirty="0"/>
              <a:t> de 200 EUR/</a:t>
            </a:r>
            <a:r>
              <a:rPr lang="fr-FR" dirty="0" err="1"/>
              <a:t>eveniment</a:t>
            </a:r>
            <a:r>
              <a:rPr lang="fr-FR" dirty="0"/>
              <a:t>.</a:t>
            </a:r>
            <a:endParaRPr lang="ro-RO" dirty="0"/>
          </a:p>
          <a:p>
            <a:pPr marL="0" lvl="0" indent="0">
              <a:buNone/>
            </a:pPr>
            <a:endParaRPr lang="fr-FR" dirty="0"/>
          </a:p>
          <a:p>
            <a:endParaRPr lang="ro-RO" dirty="0"/>
          </a:p>
        </p:txBody>
      </p:sp>
      <p:sp>
        <p:nvSpPr>
          <p:cNvPr id="5" name="Slide Number Placeholder 4"/>
          <p:cNvSpPr>
            <a:spLocks noGrp="1"/>
          </p:cNvSpPr>
          <p:nvPr>
            <p:ph type="sldNum" sz="quarter" idx="12"/>
          </p:nvPr>
        </p:nvSpPr>
        <p:spPr/>
        <p:txBody>
          <a:bodyPr/>
          <a:lstStyle/>
          <a:p>
            <a:r>
              <a:rPr lang="de-AT" smtClean="0"/>
              <a:t>Chart </a:t>
            </a:r>
            <a:fld id="{778A256E-4C9C-4249-8EC4-1CAFAF314AB4}" type="slidenum">
              <a:rPr lang="de-AT" smtClean="0"/>
              <a:pPr/>
              <a:t>15</a:t>
            </a:fld>
            <a:endParaRPr lang="de-AT"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908720"/>
            <a:ext cx="1800200" cy="1800200"/>
          </a:xfrm>
          <a:prstGeom prst="rect">
            <a:avLst/>
          </a:prstGeom>
        </p:spPr>
      </p:pic>
    </p:spTree>
    <p:extLst>
      <p:ext uri="{BB962C8B-B14F-4D97-AF65-F5344CB8AC3E}">
        <p14:creationId xmlns:p14="http://schemas.microsoft.com/office/powerpoint/2010/main" val="252975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ro-RO" dirty="0" smtClean="0"/>
              <a:t>Mult </a:t>
            </a:r>
            <a:r>
              <a:rPr lang="ro-RO" dirty="0"/>
              <a:t>succes in vanzarea produsului!</a:t>
            </a:r>
          </a:p>
          <a:p>
            <a:endParaRPr lang="ro-RO"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573016"/>
            <a:ext cx="3625031" cy="2721909"/>
          </a:xfrm>
          <a:prstGeom prst="rect">
            <a:avLst/>
          </a:prstGeom>
        </p:spPr>
      </p:pic>
      <p:sp>
        <p:nvSpPr>
          <p:cNvPr id="5" name="Slide Number Placeholder 4"/>
          <p:cNvSpPr>
            <a:spLocks noGrp="1"/>
          </p:cNvSpPr>
          <p:nvPr>
            <p:ph type="sldNum" sz="quarter" idx="12"/>
          </p:nvPr>
        </p:nvSpPr>
        <p:spPr/>
        <p:txBody>
          <a:bodyPr/>
          <a:lstStyle/>
          <a:p>
            <a:r>
              <a:rPr lang="de-AT" smtClean="0"/>
              <a:t>Chart </a:t>
            </a:r>
            <a:fld id="{778A256E-4C9C-4249-8EC4-1CAFAF314AB4}" type="slidenum">
              <a:rPr lang="de-AT" smtClean="0"/>
              <a:pPr/>
              <a:t>16</a:t>
            </a:fld>
            <a:endParaRPr lang="de-AT" dirty="0"/>
          </a:p>
        </p:txBody>
      </p:sp>
    </p:spTree>
    <p:extLst>
      <p:ext uri="{BB962C8B-B14F-4D97-AF65-F5344CB8AC3E}">
        <p14:creationId xmlns:p14="http://schemas.microsoft.com/office/powerpoint/2010/main" val="522551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Obiectul</a:t>
            </a:r>
            <a:r>
              <a:rPr lang="en-US" dirty="0" smtClean="0"/>
              <a:t> </a:t>
            </a:r>
            <a:r>
              <a:rPr lang="en-US" dirty="0" err="1" smtClean="0"/>
              <a:t>asigurarii</a:t>
            </a:r>
            <a:endParaRPr lang="en-US" dirty="0"/>
          </a:p>
        </p:txBody>
      </p:sp>
      <p:sp>
        <p:nvSpPr>
          <p:cNvPr id="6" name="Rectangle 3"/>
          <p:cNvSpPr>
            <a:spLocks noGrp="1" noChangeArrowheads="1"/>
          </p:cNvSpPr>
          <p:nvPr>
            <p:ph idx="1"/>
          </p:nvPr>
        </p:nvSpPr>
        <p:spPr>
          <a:xfrm>
            <a:off x="179512" y="1124744"/>
            <a:ext cx="8964488" cy="5184575"/>
          </a:xfrm>
        </p:spPr>
        <p:txBody>
          <a:bodyPr>
            <a:normAutofit fontScale="70000" lnSpcReduction="20000"/>
          </a:bodyPr>
          <a:lstStyle/>
          <a:p>
            <a:pPr>
              <a:lnSpc>
                <a:spcPct val="80000"/>
              </a:lnSpc>
              <a:buNone/>
            </a:pPr>
            <a:r>
              <a:rPr lang="vi-VN" sz="2300" b="1" dirty="0" smtClean="0">
                <a:solidFill>
                  <a:srgbClr val="005EA4"/>
                </a:solidFill>
                <a:ea typeface="+mj-ea"/>
              </a:rPr>
              <a:t>Ce asigurăm?</a:t>
            </a:r>
          </a:p>
          <a:p>
            <a:pPr>
              <a:lnSpc>
                <a:spcPct val="160000"/>
              </a:lnSpc>
            </a:pPr>
            <a:r>
              <a:rPr lang="vi-VN" sz="2100" dirty="0" smtClean="0"/>
              <a:t>Autovehiculele înmatriculate/ înregistrate definitiv în Romania, de</a:t>
            </a:r>
            <a:r>
              <a:rPr lang="en-US" sz="2100" dirty="0" smtClean="0"/>
              <a:t>t</a:t>
            </a:r>
            <a:r>
              <a:rPr lang="vi-VN" sz="2100" dirty="0" smtClean="0"/>
              <a:t>inute de persoane fizice sau juridice, cu domiciliul, re</a:t>
            </a:r>
            <a:r>
              <a:rPr lang="en-US" sz="2100" dirty="0" smtClean="0"/>
              <a:t>s</a:t>
            </a:r>
            <a:r>
              <a:rPr lang="vi-VN" sz="2100" dirty="0" smtClean="0"/>
              <a:t>edin</a:t>
            </a:r>
            <a:r>
              <a:rPr lang="en-US" sz="2100" dirty="0" smtClean="0"/>
              <a:t>t</a:t>
            </a:r>
            <a:r>
              <a:rPr lang="vi-VN" sz="2100" dirty="0" smtClean="0"/>
              <a:t>a sau sediul în Romania.</a:t>
            </a:r>
            <a:endParaRPr lang="en-US" sz="2100" dirty="0" smtClean="0"/>
          </a:p>
          <a:p>
            <a:pPr>
              <a:lnSpc>
                <a:spcPct val="80000"/>
              </a:lnSpc>
            </a:pPr>
            <a:endParaRPr lang="en-US" sz="2000" dirty="0" smtClean="0"/>
          </a:p>
          <a:p>
            <a:pPr>
              <a:lnSpc>
                <a:spcPct val="80000"/>
              </a:lnSpc>
              <a:buNone/>
            </a:pPr>
            <a:r>
              <a:rPr lang="vi-VN" sz="2300" b="1" dirty="0" smtClean="0">
                <a:solidFill>
                  <a:srgbClr val="005EA4"/>
                </a:solidFill>
                <a:ea typeface="+mj-ea"/>
              </a:rPr>
              <a:t>Cum asigurăm? </a:t>
            </a:r>
            <a:endParaRPr lang="en-US" sz="2300" b="1" dirty="0" smtClean="0">
              <a:solidFill>
                <a:srgbClr val="005EA4"/>
              </a:solidFill>
              <a:ea typeface="+mj-ea"/>
            </a:endParaRPr>
          </a:p>
          <a:p>
            <a:pPr>
              <a:lnSpc>
                <a:spcPct val="170000"/>
              </a:lnSpc>
            </a:pPr>
            <a:r>
              <a:rPr lang="vi-VN" sz="2100" dirty="0" smtClean="0"/>
              <a:t>Acordam despăgubiri pentru daunele produse autovehiculului pe drumurile publice, pe drumurile care nu sunt deschise circulației publice, în incinte și în orice alte locuri, atât în timpul deplasării, cât și în timpul staționării autovehiculului asigurat, în funcție de pachetul de riscuri ales.</a:t>
            </a:r>
          </a:p>
          <a:p>
            <a:pPr>
              <a:lnSpc>
                <a:spcPct val="80000"/>
              </a:lnSpc>
            </a:pPr>
            <a:endParaRPr lang="vi-VN" sz="2000" dirty="0" smtClean="0"/>
          </a:p>
          <a:p>
            <a:pPr>
              <a:lnSpc>
                <a:spcPct val="80000"/>
              </a:lnSpc>
              <a:buNone/>
            </a:pPr>
            <a:r>
              <a:rPr lang="vi-VN" sz="2300" b="1" dirty="0" smtClean="0">
                <a:solidFill>
                  <a:srgbClr val="005EA4"/>
                </a:solidFill>
                <a:ea typeface="+mj-ea"/>
              </a:rPr>
              <a:t>Unde asigurăm? </a:t>
            </a:r>
            <a:endParaRPr lang="vi-VN" sz="2300" b="1" dirty="0" smtClean="0">
              <a:solidFill>
                <a:srgbClr val="FF0000"/>
              </a:solidFill>
              <a:ea typeface="+mj-ea"/>
            </a:endParaRPr>
          </a:p>
          <a:p>
            <a:pPr>
              <a:lnSpc>
                <a:spcPct val="170000"/>
              </a:lnSpc>
            </a:pPr>
            <a:r>
              <a:rPr lang="ro-RO" sz="2000" dirty="0"/>
              <a:t>Albania, Andorra, Austria, Belgia, Bosnia si Hertegovina, Bulgaria, Cehia, Croatia, Danemarca, Elvetia, Estonia, Finlanda, Franta, Germania, Grecia, Irlanda, Islanda, Italia, Letonia, Liechtenstein, Lituania, Luxemburg, Macedonia, Marea Britanie, Republica Moldova, Monaco, Muntenegru, Norvegia, Olanda, Polonia, Portugalia, Romania, San Marino, Serbia, Slovacia, Slovenia, Spania, </a:t>
            </a:r>
            <a:endParaRPr lang="en-US" sz="2000" dirty="0" smtClean="0"/>
          </a:p>
          <a:p>
            <a:pPr marL="0" indent="0">
              <a:lnSpc>
                <a:spcPct val="170000"/>
              </a:lnSpc>
              <a:buNone/>
            </a:pPr>
            <a:r>
              <a:rPr lang="en-US" sz="2000" dirty="0" smtClean="0"/>
              <a:t>       </a:t>
            </a:r>
            <a:r>
              <a:rPr lang="ro-RO" sz="2000" dirty="0" smtClean="0"/>
              <a:t>Suedia</a:t>
            </a:r>
            <a:r>
              <a:rPr lang="ro-RO" sz="2000" dirty="0"/>
              <a:t>, Turcia, Ucraina, Ungaria, Vatican.</a:t>
            </a:r>
            <a:endParaRPr lang="en-US" sz="2000" dirty="0" smtClean="0"/>
          </a:p>
          <a:p>
            <a:pPr>
              <a:lnSpc>
                <a:spcPct val="80000"/>
              </a:lnSpc>
            </a:pP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196899"/>
            <a:ext cx="3851920" cy="1228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Structura</a:t>
            </a:r>
            <a:r>
              <a:rPr lang="en-US" dirty="0" smtClean="0"/>
              <a:t> </a:t>
            </a:r>
            <a:r>
              <a:rPr lang="en-US" dirty="0" err="1" smtClean="0"/>
              <a:t>produs</a:t>
            </a:r>
            <a:endParaRPr lang="en-US" dirty="0"/>
          </a:p>
        </p:txBody>
      </p:sp>
      <p:sp>
        <p:nvSpPr>
          <p:cNvPr id="3" name="Content Placeholder 2"/>
          <p:cNvSpPr>
            <a:spLocks noGrp="1"/>
          </p:cNvSpPr>
          <p:nvPr>
            <p:ph idx="1"/>
          </p:nvPr>
        </p:nvSpPr>
        <p:spPr>
          <a:xfrm>
            <a:off x="468313" y="1340768"/>
            <a:ext cx="8229600" cy="1296143"/>
          </a:xfrm>
        </p:spPr>
        <p:txBody>
          <a:bodyPr>
            <a:normAutofit/>
          </a:bodyPr>
          <a:lstStyle/>
          <a:p>
            <a:r>
              <a:rPr lang="it-IT" sz="2000" b="1" dirty="0" smtClean="0">
                <a:solidFill>
                  <a:srgbClr val="005EA4"/>
                </a:solidFill>
                <a:ea typeface="+mj-ea"/>
              </a:rPr>
              <a:t>3 pachete de riscuri (BASIC, DINAMIC si PREMIUM) </a:t>
            </a:r>
          </a:p>
          <a:p>
            <a:r>
              <a:rPr lang="it-IT" sz="2000" b="1" dirty="0" smtClean="0">
                <a:solidFill>
                  <a:srgbClr val="005EA4"/>
                </a:solidFill>
                <a:ea typeface="+mj-ea"/>
              </a:rPr>
              <a:t>9 clauze suplimentare</a:t>
            </a:r>
          </a:p>
          <a:p>
            <a:endParaRPr lang="en-US" dirty="0"/>
          </a:p>
        </p:txBody>
      </p:sp>
      <p:sp>
        <p:nvSpPr>
          <p:cNvPr id="6" name=" 3"/>
          <p:cNvSpPr/>
          <p:nvPr/>
        </p:nvSpPr>
        <p:spPr>
          <a:xfrm>
            <a:off x="251520" y="1916832"/>
            <a:ext cx="8712968" cy="4248471"/>
          </a:xfrm>
          <a:prstGeom prst="swooshArrow">
            <a:avLst>
              <a:gd name="adj1" fmla="val 29036"/>
              <a:gd name="adj2" fmla="val 25000"/>
            </a:avLst>
          </a:prstGeom>
          <a:solidFill>
            <a:srgbClr val="0070C0"/>
          </a:solidFill>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rgbClr r="0" g="0" b="0"/>
          </a:fillRef>
          <a:effectRef idx="0">
            <a:schemeClr val="accent2">
              <a:tint val="55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971600" y="2785181"/>
            <a:ext cx="4430904" cy="3668007"/>
            <a:chOff x="-1771866" y="3244365"/>
            <a:chExt cx="4430904" cy="3668007"/>
          </a:xfrm>
        </p:grpSpPr>
        <p:sp>
          <p:nvSpPr>
            <p:cNvPr id="8" name="Rectangle 7"/>
            <p:cNvSpPr/>
            <p:nvPr/>
          </p:nvSpPr>
          <p:spPr>
            <a:xfrm>
              <a:off x="998030" y="3244365"/>
              <a:ext cx="1661008" cy="12876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1771866" y="5976416"/>
              <a:ext cx="2160240" cy="935956"/>
            </a:xfrm>
            <a:prstGeom prst="rect">
              <a:avLst/>
            </a:prstGeom>
            <a:solidFill>
              <a:srgbClr val="005EA4"/>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8212" tIns="0" rIns="0" bIns="0" numCol="1" spcCol="1270" anchor="t" anchorCtr="0">
              <a:noAutofit/>
            </a:bodyPr>
            <a:lstStyle/>
            <a:p>
              <a:pPr lvl="0" algn="l" defTabSz="889000">
                <a:lnSpc>
                  <a:spcPct val="90000"/>
                </a:lnSpc>
                <a:spcBef>
                  <a:spcPct val="0"/>
                </a:spcBef>
                <a:spcAft>
                  <a:spcPct val="35000"/>
                </a:spcAft>
              </a:pPr>
              <a:r>
                <a:rPr lang="en-US" sz="2000" b="1" dirty="0" smtClean="0">
                  <a:solidFill>
                    <a:schemeClr val="bg1"/>
                  </a:solidFill>
                  <a:latin typeface="Arial" panose="020B0604020202020204" pitchFamily="34" charset="0"/>
                  <a:ea typeface="+mj-ea"/>
                  <a:cs typeface="Arial" panose="020B0604020202020204" pitchFamily="34" charset="0"/>
                </a:rPr>
                <a:t>BASIC</a:t>
              </a:r>
            </a:p>
            <a:p>
              <a:pPr lvl="0" algn="l" defTabSz="889000">
                <a:lnSpc>
                  <a:spcPct val="90000"/>
                </a:lnSpc>
                <a:spcBef>
                  <a:spcPct val="0"/>
                </a:spcBef>
                <a:spcAft>
                  <a:spcPct val="35000"/>
                </a:spcAft>
                <a:buClr>
                  <a:schemeClr val="bg1"/>
                </a:buClr>
                <a:buFont typeface="Wingdings" pitchFamily="2" charset="2"/>
                <a:buChar char="§"/>
              </a:pPr>
              <a:r>
                <a:rPr lang="en-US" sz="1600" dirty="0" smtClean="0">
                  <a:solidFill>
                    <a:schemeClr val="bg1"/>
                  </a:solidFill>
                  <a:latin typeface="Calibri" pitchFamily="34" charset="0"/>
                </a:rPr>
                <a:t> Se pot </a:t>
              </a:r>
              <a:r>
                <a:rPr lang="en-US" sz="1600" dirty="0" err="1" smtClean="0">
                  <a:solidFill>
                    <a:schemeClr val="bg1"/>
                  </a:solidFill>
                  <a:latin typeface="Calibri" pitchFamily="34" charset="0"/>
                </a:rPr>
                <a:t>atasa</a:t>
              </a:r>
              <a:r>
                <a:rPr lang="en-US" sz="1600" dirty="0" smtClean="0">
                  <a:solidFill>
                    <a:schemeClr val="bg1"/>
                  </a:solidFill>
                  <a:latin typeface="Calibri" pitchFamily="34" charset="0"/>
                </a:rPr>
                <a:t> 5 </a:t>
              </a:r>
              <a:r>
                <a:rPr lang="en-US" sz="1600" dirty="0" err="1" smtClean="0">
                  <a:solidFill>
                    <a:schemeClr val="bg1"/>
                  </a:solidFill>
                  <a:latin typeface="Calibri" pitchFamily="34" charset="0"/>
                </a:rPr>
                <a:t>clauze</a:t>
              </a:r>
              <a:r>
                <a:rPr lang="en-US" sz="1600" dirty="0" smtClean="0">
                  <a:solidFill>
                    <a:schemeClr val="bg1"/>
                  </a:solidFill>
                  <a:latin typeface="Calibri" pitchFamily="34" charset="0"/>
                </a:rPr>
                <a:t> </a:t>
              </a:r>
              <a:r>
                <a:rPr lang="en-US" sz="1600" dirty="0" err="1" smtClean="0">
                  <a:solidFill>
                    <a:schemeClr val="bg1"/>
                  </a:solidFill>
                  <a:latin typeface="Calibri" pitchFamily="34" charset="0"/>
                </a:rPr>
                <a:t>suplimentare</a:t>
              </a:r>
              <a:r>
                <a:rPr lang="en-US" sz="1600" dirty="0" smtClean="0">
                  <a:solidFill>
                    <a:schemeClr val="bg1"/>
                  </a:solidFill>
                  <a:latin typeface="Calibri" pitchFamily="34" charset="0"/>
                </a:rPr>
                <a:t> </a:t>
              </a:r>
              <a:r>
                <a:rPr lang="en-US" sz="2000" kern="1200" dirty="0" smtClean="0">
                  <a:solidFill>
                    <a:schemeClr val="bg1"/>
                  </a:solidFill>
                  <a:latin typeface="Calibri" pitchFamily="34" charset="0"/>
                </a:rPr>
                <a:t> </a:t>
              </a:r>
            </a:p>
            <a:p>
              <a:pPr lvl="0" algn="l" defTabSz="889000">
                <a:lnSpc>
                  <a:spcPct val="90000"/>
                </a:lnSpc>
                <a:spcBef>
                  <a:spcPct val="0"/>
                </a:spcBef>
                <a:spcAft>
                  <a:spcPct val="35000"/>
                </a:spcAft>
              </a:pPr>
              <a:r>
                <a:rPr lang="en-US" sz="2000" b="1" kern="1200" dirty="0" smtClean="0">
                  <a:solidFill>
                    <a:schemeClr val="bg1"/>
                  </a:solidFill>
                  <a:latin typeface="Calibri" pitchFamily="34" charset="0"/>
                </a:rPr>
                <a:t> </a:t>
              </a:r>
              <a:endParaRPr lang="en-US" sz="2000" b="1" kern="1200" dirty="0">
                <a:solidFill>
                  <a:schemeClr val="bg1"/>
                </a:solidFill>
                <a:latin typeface="Calibri" pitchFamily="34" charset="0"/>
              </a:endParaRPr>
            </a:p>
          </p:txBody>
        </p:sp>
      </p:grpSp>
      <p:grpSp>
        <p:nvGrpSpPr>
          <p:cNvPr id="10" name="Group 9"/>
          <p:cNvGrpSpPr/>
          <p:nvPr/>
        </p:nvGrpSpPr>
        <p:grpSpPr>
          <a:xfrm>
            <a:off x="3563888" y="3933056"/>
            <a:ext cx="2736306" cy="2160240"/>
            <a:chOff x="1754861" y="2184722"/>
            <a:chExt cx="3141674" cy="3827035"/>
          </a:xfrm>
        </p:grpSpPr>
        <p:sp>
          <p:nvSpPr>
            <p:cNvPr id="11" name="Rectangle 10"/>
            <p:cNvSpPr/>
            <p:nvPr/>
          </p:nvSpPr>
          <p:spPr>
            <a:xfrm>
              <a:off x="2664294" y="2184722"/>
              <a:ext cx="2232241" cy="24237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1754861" y="3077697"/>
              <a:ext cx="2811310" cy="2934060"/>
            </a:xfrm>
            <a:prstGeom prst="rect">
              <a:avLst/>
            </a:prstGeom>
            <a:solidFill>
              <a:srgbClr val="005EA4"/>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538" tIns="0" rIns="0" bIns="0" numCol="1" spcCol="1270" anchor="t" anchorCtr="0">
              <a:noAutofit/>
            </a:bodyPr>
            <a:lstStyle/>
            <a:p>
              <a:pPr defTabSz="889000">
                <a:lnSpc>
                  <a:spcPct val="90000"/>
                </a:lnSpc>
                <a:spcBef>
                  <a:spcPct val="0"/>
                </a:spcBef>
                <a:spcAft>
                  <a:spcPct val="35000"/>
                </a:spcAft>
              </a:pPr>
              <a:r>
                <a:rPr lang="en-US" sz="2000" b="1" dirty="0" smtClean="0">
                  <a:solidFill>
                    <a:schemeClr val="bg1"/>
                  </a:solidFill>
                  <a:latin typeface="Arial" panose="020B0604020202020204" pitchFamily="34" charset="0"/>
                  <a:ea typeface="+mj-ea"/>
                  <a:cs typeface="Arial" panose="020B0604020202020204" pitchFamily="34" charset="0"/>
                </a:rPr>
                <a:t>DINAMIC</a:t>
              </a:r>
              <a:endParaRPr lang="ro-RO" sz="2000" b="1" dirty="0" smtClean="0">
                <a:solidFill>
                  <a:schemeClr val="bg1"/>
                </a:solidFill>
                <a:latin typeface="Arial" panose="020B0604020202020204" pitchFamily="34" charset="0"/>
                <a:ea typeface="+mj-ea"/>
                <a:cs typeface="Arial" panose="020B0604020202020204" pitchFamily="34" charset="0"/>
              </a:endParaRPr>
            </a:p>
            <a:p>
              <a:pPr lvl="0" algn="l" defTabSz="889000">
                <a:lnSpc>
                  <a:spcPct val="90000"/>
                </a:lnSpc>
                <a:spcBef>
                  <a:spcPct val="0"/>
                </a:spcBef>
                <a:spcAft>
                  <a:spcPct val="35000"/>
                </a:spcAft>
              </a:pPr>
              <a:r>
                <a:rPr lang="ro-RO" sz="1600" kern="1200" dirty="0" smtClean="0">
                  <a:solidFill>
                    <a:schemeClr val="bg1"/>
                  </a:solidFill>
                  <a:latin typeface="Calibri" pitchFamily="34" charset="0"/>
                </a:rPr>
                <a:t>Pachetul </a:t>
              </a:r>
              <a:r>
                <a:rPr lang="en-US" sz="1600" kern="1200" dirty="0" smtClean="0">
                  <a:solidFill>
                    <a:schemeClr val="bg1"/>
                  </a:solidFill>
                  <a:latin typeface="Calibri" pitchFamily="34" charset="0"/>
                </a:rPr>
                <a:t>Basic </a:t>
              </a:r>
              <a:r>
                <a:rPr lang="ro-RO" sz="1600" kern="1200" dirty="0" smtClean="0">
                  <a:solidFill>
                    <a:schemeClr val="bg1"/>
                  </a:solidFill>
                  <a:latin typeface="Calibri" pitchFamily="34" charset="0"/>
                </a:rPr>
                <a:t>+ riscuri suplimentare</a:t>
              </a:r>
              <a:endParaRPr lang="en-US" sz="1600" kern="1200" dirty="0" smtClean="0">
                <a:solidFill>
                  <a:schemeClr val="bg1"/>
                </a:solidFill>
                <a:latin typeface="Calibri" pitchFamily="34" charset="0"/>
              </a:endParaRPr>
            </a:p>
            <a:p>
              <a:pPr defTabSz="889000">
                <a:lnSpc>
                  <a:spcPct val="90000"/>
                </a:lnSpc>
                <a:spcBef>
                  <a:spcPct val="0"/>
                </a:spcBef>
                <a:spcAft>
                  <a:spcPct val="35000"/>
                </a:spcAft>
                <a:buFont typeface="Wingdings" pitchFamily="2" charset="2"/>
                <a:buChar char="§"/>
              </a:pPr>
              <a:r>
                <a:rPr lang="en-US" sz="1600" dirty="0" smtClean="0">
                  <a:solidFill>
                    <a:schemeClr val="bg1"/>
                  </a:solidFill>
                  <a:latin typeface="Calibri" pitchFamily="34" charset="0"/>
                </a:rPr>
                <a:t> Se pot </a:t>
              </a:r>
              <a:r>
                <a:rPr lang="en-US" sz="1600" dirty="0" err="1" smtClean="0">
                  <a:solidFill>
                    <a:schemeClr val="bg1"/>
                  </a:solidFill>
                  <a:latin typeface="Calibri" pitchFamily="34" charset="0"/>
                </a:rPr>
                <a:t>atasa</a:t>
              </a:r>
              <a:r>
                <a:rPr lang="en-US" sz="1600" dirty="0" smtClean="0">
                  <a:solidFill>
                    <a:schemeClr val="bg1"/>
                  </a:solidFill>
                  <a:latin typeface="Calibri" pitchFamily="34" charset="0"/>
                </a:rPr>
                <a:t> 8 </a:t>
              </a:r>
              <a:r>
                <a:rPr lang="en-US" sz="1600" dirty="0" err="1" smtClean="0">
                  <a:solidFill>
                    <a:schemeClr val="bg1"/>
                  </a:solidFill>
                  <a:latin typeface="Calibri" pitchFamily="34" charset="0"/>
                </a:rPr>
                <a:t>clauze</a:t>
              </a:r>
              <a:r>
                <a:rPr lang="en-US" sz="1600" dirty="0" smtClean="0">
                  <a:solidFill>
                    <a:schemeClr val="bg1"/>
                  </a:solidFill>
                  <a:latin typeface="Calibri" pitchFamily="34" charset="0"/>
                </a:rPr>
                <a:t> </a:t>
              </a:r>
              <a:r>
                <a:rPr lang="en-US" sz="1600" dirty="0" err="1" smtClean="0">
                  <a:solidFill>
                    <a:schemeClr val="bg1"/>
                  </a:solidFill>
                  <a:latin typeface="Calibri" pitchFamily="34" charset="0"/>
                </a:rPr>
                <a:t>suplimentare</a:t>
              </a:r>
              <a:r>
                <a:rPr lang="en-US" sz="1600" dirty="0" smtClean="0">
                  <a:solidFill>
                    <a:schemeClr val="bg1"/>
                  </a:solidFill>
                  <a:latin typeface="Calibri" pitchFamily="34" charset="0"/>
                </a:rPr>
                <a:t> </a:t>
              </a:r>
              <a:r>
                <a:rPr lang="en-US" sz="2000" dirty="0" smtClean="0">
                  <a:solidFill>
                    <a:schemeClr val="bg1"/>
                  </a:solidFill>
                  <a:latin typeface="Calibri" pitchFamily="34" charset="0"/>
                </a:rPr>
                <a:t> </a:t>
              </a:r>
            </a:p>
            <a:p>
              <a:pPr lvl="0" algn="l" defTabSz="889000">
                <a:lnSpc>
                  <a:spcPct val="90000"/>
                </a:lnSpc>
                <a:spcBef>
                  <a:spcPct val="0"/>
                </a:spcBef>
                <a:spcAft>
                  <a:spcPct val="35000"/>
                </a:spcAft>
              </a:pPr>
              <a:endParaRPr lang="en-US" sz="1600" kern="1200" dirty="0">
                <a:solidFill>
                  <a:schemeClr val="bg1"/>
                </a:solidFill>
                <a:latin typeface="Calibri" pitchFamily="34" charset="0"/>
              </a:endParaRPr>
            </a:p>
          </p:txBody>
        </p:sp>
      </p:grpSp>
      <p:grpSp>
        <p:nvGrpSpPr>
          <p:cNvPr id="13" name="Group 12"/>
          <p:cNvGrpSpPr/>
          <p:nvPr/>
        </p:nvGrpSpPr>
        <p:grpSpPr>
          <a:xfrm>
            <a:off x="6300192" y="3717032"/>
            <a:ext cx="2304256" cy="1872208"/>
            <a:chOff x="2039267" y="2184722"/>
            <a:chExt cx="2857268" cy="3000882"/>
          </a:xfrm>
        </p:grpSpPr>
        <p:sp>
          <p:nvSpPr>
            <p:cNvPr id="14" name="Rectangle 13"/>
            <p:cNvSpPr/>
            <p:nvPr/>
          </p:nvSpPr>
          <p:spPr>
            <a:xfrm>
              <a:off x="2664294" y="2184722"/>
              <a:ext cx="2232241" cy="24237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2039267" y="2761815"/>
              <a:ext cx="2857268" cy="2423789"/>
            </a:xfrm>
            <a:prstGeom prst="rect">
              <a:avLst/>
            </a:prstGeom>
            <a:solidFill>
              <a:srgbClr val="005EA4"/>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538" tIns="0" rIns="0" bIns="0" numCol="1" spcCol="1270" anchor="t" anchorCtr="0">
              <a:noAutofit/>
            </a:bodyPr>
            <a:lstStyle/>
            <a:p>
              <a:pPr lvl="0" defTabSz="889000">
                <a:lnSpc>
                  <a:spcPct val="90000"/>
                </a:lnSpc>
                <a:spcBef>
                  <a:spcPct val="0"/>
                </a:spcBef>
                <a:spcAft>
                  <a:spcPct val="35000"/>
                </a:spcAft>
              </a:pPr>
              <a:r>
                <a:rPr lang="en-US" sz="2000" b="1" dirty="0" smtClean="0">
                  <a:solidFill>
                    <a:schemeClr val="bg1"/>
                  </a:solidFill>
                  <a:latin typeface="Arial" panose="020B0604020202020204" pitchFamily="34" charset="0"/>
                  <a:ea typeface="+mj-ea"/>
                  <a:cs typeface="Arial" panose="020B0604020202020204" pitchFamily="34" charset="0"/>
                </a:rPr>
                <a:t>PREMIUM</a:t>
              </a:r>
              <a:r>
                <a:rPr lang="ro-RO" sz="2000" b="1" dirty="0" smtClean="0">
                  <a:solidFill>
                    <a:schemeClr val="bg1"/>
                  </a:solidFill>
                  <a:latin typeface="Arial" panose="020B0604020202020204" pitchFamily="34" charset="0"/>
                  <a:ea typeface="+mj-ea"/>
                  <a:cs typeface="Arial" panose="020B0604020202020204" pitchFamily="34" charset="0"/>
                </a:rPr>
                <a:t> </a:t>
              </a:r>
            </a:p>
            <a:p>
              <a:pPr lvl="0" algn="l" defTabSz="889000">
                <a:lnSpc>
                  <a:spcPct val="90000"/>
                </a:lnSpc>
                <a:spcBef>
                  <a:spcPct val="0"/>
                </a:spcBef>
                <a:spcAft>
                  <a:spcPct val="35000"/>
                </a:spcAft>
              </a:pPr>
              <a:r>
                <a:rPr lang="ro-RO" sz="1600" kern="1200" dirty="0" smtClean="0">
                  <a:solidFill>
                    <a:schemeClr val="bg1"/>
                  </a:solidFill>
                  <a:latin typeface="Calibri" pitchFamily="34" charset="0"/>
                </a:rPr>
                <a:t>Pachetul </a:t>
              </a:r>
              <a:r>
                <a:rPr lang="en-US" sz="1600" kern="1200" dirty="0" err="1" smtClean="0">
                  <a:solidFill>
                    <a:schemeClr val="bg1"/>
                  </a:solidFill>
                  <a:latin typeface="Calibri" pitchFamily="34" charset="0"/>
                </a:rPr>
                <a:t>Dinamic</a:t>
              </a:r>
              <a:r>
                <a:rPr lang="en-US" sz="1600" kern="1200" dirty="0" smtClean="0">
                  <a:solidFill>
                    <a:schemeClr val="bg1"/>
                  </a:solidFill>
                  <a:latin typeface="Calibri" pitchFamily="34" charset="0"/>
                </a:rPr>
                <a:t> </a:t>
              </a:r>
              <a:r>
                <a:rPr lang="ro-RO" sz="1600" kern="1200" dirty="0" smtClean="0">
                  <a:solidFill>
                    <a:schemeClr val="bg1"/>
                  </a:solidFill>
                  <a:latin typeface="Calibri" pitchFamily="34" charset="0"/>
                </a:rPr>
                <a:t>+ riscuri suplimentare</a:t>
              </a:r>
              <a:endParaRPr lang="en-US" sz="1600" kern="1200" dirty="0" smtClean="0">
                <a:solidFill>
                  <a:schemeClr val="bg1"/>
                </a:solidFill>
                <a:latin typeface="Calibri" pitchFamily="34" charset="0"/>
              </a:endParaRPr>
            </a:p>
            <a:p>
              <a:pPr defTabSz="889000">
                <a:lnSpc>
                  <a:spcPct val="90000"/>
                </a:lnSpc>
                <a:spcBef>
                  <a:spcPct val="0"/>
                </a:spcBef>
                <a:spcAft>
                  <a:spcPct val="35000"/>
                </a:spcAft>
                <a:buFont typeface="Wingdings" pitchFamily="2" charset="2"/>
                <a:buChar char="§"/>
              </a:pPr>
              <a:r>
                <a:rPr lang="en-US" sz="1600" dirty="0" smtClean="0">
                  <a:solidFill>
                    <a:schemeClr val="bg1"/>
                  </a:solidFill>
                  <a:latin typeface="Calibri" pitchFamily="34" charset="0"/>
                </a:rPr>
                <a:t> Se pot </a:t>
              </a:r>
              <a:r>
                <a:rPr lang="en-US" sz="1600" dirty="0" err="1" smtClean="0">
                  <a:solidFill>
                    <a:schemeClr val="bg1"/>
                  </a:solidFill>
                  <a:latin typeface="Calibri" pitchFamily="34" charset="0"/>
                </a:rPr>
                <a:t>atasa</a:t>
              </a:r>
              <a:r>
                <a:rPr lang="en-US" sz="1600" dirty="0" smtClean="0">
                  <a:solidFill>
                    <a:schemeClr val="bg1"/>
                  </a:solidFill>
                  <a:latin typeface="Calibri" pitchFamily="34" charset="0"/>
                </a:rPr>
                <a:t> 9 </a:t>
              </a:r>
              <a:r>
                <a:rPr lang="en-US" sz="1600" dirty="0" err="1" smtClean="0">
                  <a:solidFill>
                    <a:schemeClr val="bg1"/>
                  </a:solidFill>
                  <a:latin typeface="Calibri" pitchFamily="34" charset="0"/>
                </a:rPr>
                <a:t>clauze</a:t>
              </a:r>
              <a:r>
                <a:rPr lang="en-US" sz="1600" dirty="0" smtClean="0">
                  <a:solidFill>
                    <a:schemeClr val="bg1"/>
                  </a:solidFill>
                  <a:latin typeface="Calibri" pitchFamily="34" charset="0"/>
                </a:rPr>
                <a:t> </a:t>
              </a:r>
              <a:r>
                <a:rPr lang="en-US" sz="1600" dirty="0" err="1" smtClean="0">
                  <a:solidFill>
                    <a:schemeClr val="bg1"/>
                  </a:solidFill>
                  <a:latin typeface="Calibri" pitchFamily="34" charset="0"/>
                </a:rPr>
                <a:t>suplimentare</a:t>
              </a:r>
              <a:r>
                <a:rPr lang="en-US" sz="1600" dirty="0" smtClean="0">
                  <a:solidFill>
                    <a:schemeClr val="bg1"/>
                  </a:solidFill>
                  <a:latin typeface="Calibri" pitchFamily="34" charset="0"/>
                </a:rPr>
                <a:t> </a:t>
              </a:r>
              <a:r>
                <a:rPr lang="en-US" sz="2000" dirty="0" smtClean="0">
                  <a:solidFill>
                    <a:schemeClr val="bg1"/>
                  </a:solidFill>
                  <a:latin typeface="Calibri" pitchFamily="34" charset="0"/>
                </a:rPr>
                <a:t> </a:t>
              </a:r>
            </a:p>
            <a:p>
              <a:pPr lvl="0" algn="l" defTabSz="889000">
                <a:lnSpc>
                  <a:spcPct val="90000"/>
                </a:lnSpc>
                <a:spcBef>
                  <a:spcPct val="0"/>
                </a:spcBef>
                <a:spcAft>
                  <a:spcPct val="35000"/>
                </a:spcAft>
              </a:pPr>
              <a:endParaRPr lang="en-US" sz="1600" kern="1200" dirty="0">
                <a:solidFill>
                  <a:schemeClr val="bg1"/>
                </a:solidFill>
                <a:latin typeface="Calibri" pitchFamily="34" charset="0"/>
              </a:endParaRPr>
            </a:p>
          </p:txBody>
        </p:sp>
      </p:grpSp>
      <p:pic>
        <p:nvPicPr>
          <p:cNvPr id="16" name="Picture 4" descr="C:\Users\ruxandra.ion\Desktop\PROJECTS\Produse asigurare\blue car.jpg"/>
          <p:cNvPicPr>
            <a:picLocks noChangeAspect="1" noChangeArrowheads="1"/>
          </p:cNvPicPr>
          <p:nvPr/>
        </p:nvPicPr>
        <p:blipFill>
          <a:blip r:embed="rId2" cstate="print"/>
          <a:srcRect/>
          <a:stretch>
            <a:fillRect/>
          </a:stretch>
        </p:blipFill>
        <p:spPr bwMode="auto">
          <a:xfrm>
            <a:off x="971600" y="5013176"/>
            <a:ext cx="504056" cy="288032"/>
          </a:xfrm>
          <a:prstGeom prst="rect">
            <a:avLst/>
          </a:prstGeom>
          <a:noFill/>
          <a:ln w="9525">
            <a:noFill/>
            <a:miter lim="800000"/>
            <a:headEnd/>
            <a:tailEnd/>
          </a:ln>
        </p:spPr>
      </p:pic>
      <p:pic>
        <p:nvPicPr>
          <p:cNvPr id="17" name="Picture 4" descr="C:\Users\ruxandra.ion\Desktop\PROJECTS\Produse asigurare\blue car.jpg"/>
          <p:cNvPicPr>
            <a:picLocks noChangeAspect="1" noChangeArrowheads="1"/>
          </p:cNvPicPr>
          <p:nvPr/>
        </p:nvPicPr>
        <p:blipFill>
          <a:blip r:embed="rId3" cstate="print"/>
          <a:srcRect/>
          <a:stretch>
            <a:fillRect/>
          </a:stretch>
        </p:blipFill>
        <p:spPr bwMode="auto">
          <a:xfrm>
            <a:off x="3563888" y="3573016"/>
            <a:ext cx="720080" cy="432048"/>
          </a:xfrm>
          <a:prstGeom prst="rect">
            <a:avLst/>
          </a:prstGeom>
          <a:noFill/>
          <a:ln w="9525">
            <a:noFill/>
            <a:miter lim="800000"/>
            <a:headEnd/>
            <a:tailEnd/>
          </a:ln>
        </p:spPr>
      </p:pic>
      <p:pic>
        <p:nvPicPr>
          <p:cNvPr id="18" name="Picture 4" descr="C:\Users\ruxandra.ion\Desktop\PROJECTS\Produse asigurare\blue car.jpg"/>
          <p:cNvPicPr>
            <a:picLocks noChangeAspect="1" noChangeArrowheads="1"/>
          </p:cNvPicPr>
          <p:nvPr/>
        </p:nvPicPr>
        <p:blipFill>
          <a:blip r:embed="rId3" cstate="print"/>
          <a:srcRect/>
          <a:stretch>
            <a:fillRect/>
          </a:stretch>
        </p:blipFill>
        <p:spPr bwMode="auto">
          <a:xfrm>
            <a:off x="6516216" y="2756925"/>
            <a:ext cx="1152128" cy="672075"/>
          </a:xfrm>
          <a:prstGeom prst="rect">
            <a:avLst/>
          </a:prstGeom>
          <a:noFill/>
          <a:ln w="9525">
            <a:noFill/>
            <a:miter lim="800000"/>
            <a:headEnd/>
            <a:tailEnd/>
          </a:ln>
        </p:spPr>
      </p:pic>
      <p:sp>
        <p:nvSpPr>
          <p:cNvPr id="19" name="Rounded Rectangle 18"/>
          <p:cNvSpPr/>
          <p:nvPr/>
        </p:nvSpPr>
        <p:spPr>
          <a:xfrm rot="20072725">
            <a:off x="2194970" y="4438871"/>
            <a:ext cx="360871" cy="779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433741">
            <a:off x="2891622" y="4079824"/>
            <a:ext cx="460699" cy="665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9031151">
            <a:off x="735317" y="5458431"/>
            <a:ext cx="268692" cy="4571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0806168">
            <a:off x="4430084" y="3556371"/>
            <a:ext cx="583192" cy="78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0953247">
            <a:off x="5726696" y="3245796"/>
            <a:ext cx="583192" cy="78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1258230">
            <a:off x="7887617" y="2891644"/>
            <a:ext cx="785177" cy="104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9477982">
            <a:off x="1608933" y="4750383"/>
            <a:ext cx="360871" cy="779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Pachetul</a:t>
            </a:r>
            <a:r>
              <a:rPr lang="en-US" dirty="0" smtClean="0"/>
              <a:t> BASIC</a:t>
            </a:r>
            <a:endParaRPr lang="en-US" dirty="0"/>
          </a:p>
        </p:txBody>
      </p:sp>
      <p:sp>
        <p:nvSpPr>
          <p:cNvPr id="3" name="Content Placeholder 2"/>
          <p:cNvSpPr>
            <a:spLocks noGrp="1"/>
          </p:cNvSpPr>
          <p:nvPr>
            <p:ph idx="1"/>
          </p:nvPr>
        </p:nvSpPr>
        <p:spPr>
          <a:xfrm>
            <a:off x="468313" y="1412776"/>
            <a:ext cx="5687864" cy="4248472"/>
          </a:xfrm>
        </p:spPr>
        <p:txBody>
          <a:bodyPr>
            <a:normAutofit/>
          </a:bodyPr>
          <a:lstStyle/>
          <a:p>
            <a:endParaRPr lang="en-US" sz="2200" dirty="0" smtClean="0"/>
          </a:p>
          <a:p>
            <a:endParaRPr lang="en-US" sz="2200" dirty="0"/>
          </a:p>
          <a:p>
            <a:endParaRPr lang="en-US" sz="2200" dirty="0" smtClean="0"/>
          </a:p>
          <a:p>
            <a:r>
              <a:rPr lang="en-US" sz="2200" dirty="0" err="1" smtClean="0"/>
              <a:t>Conceput</a:t>
            </a:r>
            <a:r>
              <a:rPr lang="en-US" sz="2200" dirty="0" smtClean="0"/>
              <a:t> </a:t>
            </a:r>
            <a:r>
              <a:rPr lang="en-US" sz="2200" dirty="0" err="1" smtClean="0"/>
              <a:t>sa</a:t>
            </a:r>
            <a:r>
              <a:rPr lang="en-US" sz="2200" dirty="0" smtClean="0"/>
              <a:t> </a:t>
            </a:r>
            <a:r>
              <a:rPr lang="en-US" sz="2200" dirty="0" err="1" smtClean="0"/>
              <a:t>acopere</a:t>
            </a:r>
            <a:r>
              <a:rPr lang="en-US" sz="2200" dirty="0" smtClean="0"/>
              <a:t> </a:t>
            </a:r>
            <a:r>
              <a:rPr lang="en-US" sz="2200" dirty="0" err="1" smtClean="0"/>
              <a:t>daunele</a:t>
            </a:r>
            <a:r>
              <a:rPr lang="en-US" sz="2200" dirty="0" smtClean="0"/>
              <a:t> </a:t>
            </a:r>
            <a:r>
              <a:rPr lang="en-US" sz="2200" dirty="0" err="1" smtClean="0"/>
              <a:t>provocate</a:t>
            </a:r>
            <a:r>
              <a:rPr lang="en-US" sz="2200" dirty="0" smtClean="0"/>
              <a:t> de </a:t>
            </a:r>
            <a:r>
              <a:rPr lang="en-US" sz="2200" dirty="0" err="1" smtClean="0"/>
              <a:t>evenimente</a:t>
            </a:r>
            <a:r>
              <a:rPr lang="en-US" sz="2200" dirty="0" smtClean="0"/>
              <a:t> </a:t>
            </a:r>
            <a:r>
              <a:rPr lang="en-US" sz="2200" dirty="0" err="1" smtClean="0"/>
              <a:t>naturale</a:t>
            </a:r>
            <a:endParaRPr lang="en-US" sz="2200" dirty="0" smtClean="0"/>
          </a:p>
          <a:p>
            <a:endParaRPr lang="en-US" sz="2400" b="1" dirty="0">
              <a:solidFill>
                <a:srgbClr val="005EA4"/>
              </a:solidFill>
              <a:ea typeface="+mj-ea"/>
            </a:endParaRPr>
          </a:p>
          <a:p>
            <a:endParaRPr lang="en-US" sz="2500" dirty="0" smtClean="0"/>
          </a:p>
          <a:p>
            <a:endParaRPr lang="en-US" dirty="0" smtClean="0"/>
          </a:p>
          <a:p>
            <a:endParaRPr lang="en-US" dirty="0" smtClean="0"/>
          </a:p>
          <a:p>
            <a:endParaRPr lang="en-US" dirty="0" smtClean="0"/>
          </a:p>
          <a:p>
            <a:pPr>
              <a:buNone/>
            </a:pPr>
            <a:endParaRPr lang="en-US" sz="2900" b="1" dirty="0" smtClean="0">
              <a:solidFill>
                <a:srgbClr val="005EA4"/>
              </a:solidFill>
              <a:ea typeface="+mj-ea"/>
            </a:endParaRPr>
          </a:p>
          <a:p>
            <a:pPr>
              <a:buNone/>
            </a:pPr>
            <a:endParaRPr lang="en-US" sz="2900" b="1" dirty="0" smtClean="0">
              <a:solidFill>
                <a:srgbClr val="005EA4"/>
              </a:solidFill>
              <a:ea typeface="+mj-ea"/>
            </a:endParaRPr>
          </a:p>
          <a:p>
            <a:endParaRPr lang="en-US" dirty="0" smtClean="0"/>
          </a:p>
          <a:p>
            <a:endParaRPr lang="en-US" dirty="0"/>
          </a:p>
        </p:txBody>
      </p:sp>
      <p:pic>
        <p:nvPicPr>
          <p:cNvPr id="6" name="Picture 1" descr="K:\2012\2012\Corporate Design UNIQA\Austria\Austria\getty_RF_79341368.jpg"/>
          <p:cNvPicPr>
            <a:picLocks noChangeAspect="1" noChangeArrowheads="1"/>
          </p:cNvPicPr>
          <p:nvPr/>
        </p:nvPicPr>
        <p:blipFill>
          <a:blip r:embed="rId2" cstate="print"/>
          <a:srcRect/>
          <a:stretch>
            <a:fillRect/>
          </a:stretch>
        </p:blipFill>
        <p:spPr bwMode="auto">
          <a:xfrm>
            <a:off x="6469944" y="2492897"/>
            <a:ext cx="2376264" cy="15841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CASCO – </a:t>
            </a:r>
            <a:r>
              <a:rPr lang="en-US" dirty="0" err="1" smtClean="0"/>
              <a:t>Pachetul</a:t>
            </a:r>
            <a:r>
              <a:rPr lang="en-US" dirty="0" smtClean="0"/>
              <a:t> DINAMIC</a:t>
            </a:r>
            <a:endParaRPr lang="en-US" dirty="0"/>
          </a:p>
        </p:txBody>
      </p:sp>
      <p:sp>
        <p:nvSpPr>
          <p:cNvPr id="7" name="Content Placeholder 6"/>
          <p:cNvSpPr>
            <a:spLocks noGrp="1"/>
          </p:cNvSpPr>
          <p:nvPr>
            <p:ph idx="1"/>
          </p:nvPr>
        </p:nvSpPr>
        <p:spPr>
          <a:xfrm>
            <a:off x="468313" y="1916832"/>
            <a:ext cx="5399831" cy="3672408"/>
          </a:xfrm>
        </p:spPr>
        <p:txBody>
          <a:bodyPr>
            <a:noAutofit/>
          </a:bodyPr>
          <a:lstStyle/>
          <a:p>
            <a:pPr marL="0" indent="0">
              <a:buNone/>
            </a:pPr>
            <a:r>
              <a:rPr lang="it-IT" dirty="0" smtClean="0"/>
              <a:t>Conceput sa acopere </a:t>
            </a:r>
            <a:r>
              <a:rPr lang="it-IT" b="1" dirty="0" smtClean="0">
                <a:solidFill>
                  <a:srgbClr val="005EA4"/>
                </a:solidFill>
                <a:ea typeface="+mj-ea"/>
              </a:rPr>
              <a:t>daunele provocate de autori cunoscuti, atat in timpul stationarii autovehiculului, cat si in timpul deplasarii</a:t>
            </a:r>
          </a:p>
        </p:txBody>
      </p:sp>
      <p:pic>
        <p:nvPicPr>
          <p:cNvPr id="8" name="Picture 3"/>
          <p:cNvPicPr>
            <a:picLocks noChangeAspect="1" noChangeArrowheads="1"/>
          </p:cNvPicPr>
          <p:nvPr/>
        </p:nvPicPr>
        <p:blipFill>
          <a:blip r:embed="rId2" cstate="print"/>
          <a:srcRect/>
          <a:stretch>
            <a:fillRect/>
          </a:stretch>
        </p:blipFill>
        <p:spPr bwMode="auto">
          <a:xfrm>
            <a:off x="6012160" y="2278807"/>
            <a:ext cx="2446337" cy="244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CASCO – </a:t>
            </a:r>
            <a:r>
              <a:rPr lang="en-US" dirty="0" err="1" smtClean="0"/>
              <a:t>Pachetul</a:t>
            </a:r>
            <a:r>
              <a:rPr lang="en-US" dirty="0" smtClean="0"/>
              <a:t> PREMIUM</a:t>
            </a:r>
            <a:endParaRPr lang="en-US" dirty="0"/>
          </a:p>
        </p:txBody>
      </p:sp>
      <p:sp>
        <p:nvSpPr>
          <p:cNvPr id="7" name="Content Placeholder 6"/>
          <p:cNvSpPr>
            <a:spLocks noGrp="1"/>
          </p:cNvSpPr>
          <p:nvPr>
            <p:ph idx="1"/>
          </p:nvPr>
        </p:nvSpPr>
        <p:spPr>
          <a:xfrm>
            <a:off x="683568" y="2060848"/>
            <a:ext cx="4175695" cy="1767629"/>
          </a:xfrm>
        </p:spPr>
        <p:txBody>
          <a:bodyPr>
            <a:noAutofit/>
          </a:bodyPr>
          <a:lstStyle/>
          <a:p>
            <a:pPr marL="0" indent="0">
              <a:buNone/>
            </a:pPr>
            <a:r>
              <a:rPr lang="it-IT" dirty="0" smtClean="0"/>
              <a:t>Conceput pentru a avea </a:t>
            </a:r>
            <a:r>
              <a:rPr lang="it-IT" b="1" dirty="0" smtClean="0">
                <a:solidFill>
                  <a:srgbClr val="005EA4"/>
                </a:solidFill>
                <a:ea typeface="+mj-ea"/>
              </a:rPr>
              <a:t>acoperirea completa a autovehiculului, inclusiv acoperirea daunelor provocate de autori necunoscuti.</a:t>
            </a:r>
          </a:p>
          <a:p>
            <a:pPr marL="0" indent="0">
              <a:buNone/>
            </a:pPr>
            <a:endParaRPr lang="it-IT" b="1" dirty="0" smtClean="0">
              <a:solidFill>
                <a:srgbClr val="005EA4"/>
              </a:solidFill>
              <a:ea typeface="+mj-ea"/>
            </a:endParaRPr>
          </a:p>
          <a:p>
            <a:pPr marL="0" indent="0">
              <a:buNone/>
            </a:pPr>
            <a:endParaRPr lang="en-US" dirty="0"/>
          </a:p>
        </p:txBody>
      </p:sp>
      <p:pic>
        <p:nvPicPr>
          <p:cNvPr id="6" name="Picture 5"/>
          <p:cNvPicPr>
            <a:picLocks noChangeAspect="1" noChangeArrowheads="1"/>
          </p:cNvPicPr>
          <p:nvPr/>
        </p:nvPicPr>
        <p:blipFill>
          <a:blip r:embed="rId2" cstate="print"/>
          <a:srcRect l="44777"/>
          <a:stretch>
            <a:fillRect/>
          </a:stretch>
        </p:blipFill>
        <p:spPr bwMode="auto">
          <a:xfrm>
            <a:off x="5580112" y="2276872"/>
            <a:ext cx="2663826" cy="2282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043608" y="316410"/>
            <a:ext cx="7776542" cy="678953"/>
          </a:xfrm>
        </p:spPr>
        <p:txBody>
          <a:bodyPr/>
          <a:lstStyle/>
          <a:p>
            <a:r>
              <a:rPr lang="en-US" dirty="0" err="1" smtClean="0"/>
              <a:t>Principalele</a:t>
            </a:r>
            <a:r>
              <a:rPr lang="en-US" dirty="0" smtClean="0"/>
              <a:t> </a:t>
            </a:r>
            <a:r>
              <a:rPr lang="en-US" dirty="0" err="1" smtClean="0"/>
              <a:t>riscuri</a:t>
            </a:r>
            <a:r>
              <a:rPr lang="en-US" dirty="0" smtClean="0"/>
              <a:t> </a:t>
            </a:r>
            <a:r>
              <a:rPr lang="en-US" dirty="0" err="1" smtClean="0"/>
              <a:t>asigurate</a:t>
            </a:r>
            <a:endParaRPr lang="en-US" dirty="0" smtClean="0"/>
          </a:p>
        </p:txBody>
      </p:sp>
      <p:graphicFrame>
        <p:nvGraphicFramePr>
          <p:cNvPr id="18" name="Table 17"/>
          <p:cNvGraphicFramePr>
            <a:graphicFrameLocks noGrp="1"/>
          </p:cNvGraphicFramePr>
          <p:nvPr/>
        </p:nvGraphicFramePr>
        <p:xfrm>
          <a:off x="107505" y="1124744"/>
          <a:ext cx="8928991" cy="5425130"/>
        </p:xfrm>
        <a:graphic>
          <a:graphicData uri="http://schemas.openxmlformats.org/drawingml/2006/table">
            <a:tbl>
              <a:tblPr firstRow="1" bandRow="1">
                <a:tableStyleId>{5C22544A-7EE6-4342-B048-85BDC9FD1C3A}</a:tableStyleId>
              </a:tblPr>
              <a:tblGrid>
                <a:gridCol w="5688631"/>
                <a:gridCol w="1008112"/>
                <a:gridCol w="1080120"/>
                <a:gridCol w="1152128"/>
              </a:tblGrid>
              <a:tr h="512353">
                <a:tc>
                  <a:txBody>
                    <a:bodyPr/>
                    <a:lstStyle/>
                    <a:p>
                      <a:pPr marL="0" algn="ctr" defTabSz="914400" rtl="0" eaLnBrk="1" fontAlgn="b" latinLnBrk="0" hangingPunct="1">
                        <a:lnSpc>
                          <a:spcPct val="100000"/>
                        </a:lnSpc>
                        <a:spcAft>
                          <a:spcPts val="0"/>
                        </a:spcAft>
                      </a:pPr>
                      <a:r>
                        <a:rPr lang="ro-RO" sz="14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Ris</a:t>
                      </a:r>
                      <a:r>
                        <a:rPr lang="en-US" sz="1400" b="1" kern="12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curi</a:t>
                      </a:r>
                      <a:r>
                        <a:rPr lang="en-US" sz="14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1400" b="1" kern="12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acoperite</a:t>
                      </a:r>
                      <a:endParaRPr lang="en-US" sz="1400" b="1" kern="1200" dirty="0">
                        <a:solidFill>
                          <a:schemeClr val="bg1"/>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441" marR="6441" marT="6443" marB="0" anchor="ctr">
                    <a:solidFill>
                      <a:schemeClr val="accent1">
                        <a:lumMod val="75000"/>
                      </a:schemeClr>
                    </a:solidFill>
                  </a:tcPr>
                </a:tc>
                <a:tc>
                  <a:txBody>
                    <a:bodyPr/>
                    <a:lstStyle/>
                    <a:p>
                      <a:pPr marL="0" algn="ctr" defTabSz="914400" rtl="0" eaLnBrk="1" fontAlgn="b" latinLnBrk="0" hangingPunct="1">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CASCO Basic</a:t>
                      </a:r>
                      <a:endParaRPr lang="en-US" sz="1400" b="1" kern="1200" dirty="0">
                        <a:solidFill>
                          <a:schemeClr val="bg1"/>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441" marR="6441" marT="6443" marB="0" anchor="b">
                    <a:solidFill>
                      <a:schemeClr val="accent1">
                        <a:lumMod val="75000"/>
                      </a:schemeClr>
                    </a:solidFill>
                  </a:tcPr>
                </a:tc>
                <a:tc>
                  <a:txBody>
                    <a:bodyPr/>
                    <a:lstStyle/>
                    <a:p>
                      <a:pPr marL="0" algn="ctr" defTabSz="914400" rtl="0" eaLnBrk="1" fontAlgn="b" latinLnBrk="0" hangingPunct="1">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CASCO </a:t>
                      </a:r>
                      <a:r>
                        <a:rPr lang="en-US" sz="1400" b="1" kern="120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Dinamic</a:t>
                      </a:r>
                      <a:endParaRPr lang="en-US" sz="1400" b="1" kern="1200" dirty="0">
                        <a:solidFill>
                          <a:schemeClr val="bg1"/>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441" marR="6441" marT="6443" marB="0" anchor="b">
                    <a:solidFill>
                      <a:schemeClr val="accent1">
                        <a:lumMod val="75000"/>
                      </a:schemeClr>
                    </a:solidFill>
                  </a:tcPr>
                </a:tc>
                <a:tc>
                  <a:txBody>
                    <a:bodyPr/>
                    <a:lstStyle/>
                    <a:p>
                      <a:pPr marL="0" algn="ctr" defTabSz="914400" rtl="0" eaLnBrk="1" fontAlgn="b" latinLnBrk="0" hangingPunct="1">
                        <a:lnSpc>
                          <a:spcPct val="115000"/>
                        </a:lnSpc>
                        <a:spcAft>
                          <a:spcPts val="0"/>
                        </a:spcAft>
                      </a:pPr>
                      <a:r>
                        <a:rPr lang="en-US" sz="1400" b="1" kern="1200" dirty="0">
                          <a:solidFill>
                            <a:schemeClr val="bg1"/>
                          </a:solidFill>
                          <a:effectLst>
                            <a:outerShdw blurRad="38100" dist="38100" dir="2700000" algn="tl">
                              <a:srgbClr val="000000">
                                <a:alpha val="43137"/>
                              </a:srgbClr>
                            </a:outerShdw>
                          </a:effectLst>
                          <a:latin typeface="Arial" pitchFamily="34" charset="0"/>
                          <a:cs typeface="Arial" pitchFamily="34" charset="0"/>
                        </a:rPr>
                        <a:t>CASCO Premium</a:t>
                      </a:r>
                      <a:endParaRPr lang="en-US" sz="1400" b="1" kern="1200" dirty="0">
                        <a:solidFill>
                          <a:schemeClr val="bg1"/>
                        </a:solidFill>
                        <a:effectLst>
                          <a:outerShdw blurRad="38100" dist="38100" dir="2700000" algn="tl">
                            <a:srgbClr val="000000">
                              <a:alpha val="43137"/>
                            </a:srgbClr>
                          </a:outerShdw>
                        </a:effectLst>
                        <a:latin typeface="Arial" pitchFamily="34" charset="0"/>
                        <a:ea typeface="Times New Roman"/>
                        <a:cs typeface="Arial" pitchFamily="34" charset="0"/>
                      </a:endParaRPr>
                    </a:p>
                  </a:txBody>
                  <a:tcPr marL="6441" marR="6441" marT="6443" marB="0" anchor="b">
                    <a:solidFill>
                      <a:schemeClr val="accent1">
                        <a:lumMod val="75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Evenimente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naturale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inundatie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avalanse</a:t>
                      </a:r>
                      <a:r>
                        <a:rPr lang="en-US" sz="1300" i="1" kern="1200" dirty="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grindina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furtuna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fulger</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cutremur</a:t>
                      </a:r>
                      <a:r>
                        <a:rPr lang="en-US" sz="1300" i="1" kern="1200" dirty="0" smtClean="0">
                          <a:solidFill>
                            <a:schemeClr val="tx1"/>
                          </a:solidFill>
                          <a:latin typeface="+mn-lt"/>
                          <a:cs typeface="Arial" pitchFamily="34" charset="0"/>
                        </a:rPr>
                        <a:t>, </a:t>
                      </a:r>
                      <a:r>
                        <a:rPr lang="en-US" sz="1300" i="1" kern="1200" dirty="0">
                          <a:solidFill>
                            <a:schemeClr val="tx1"/>
                          </a:solidFill>
                          <a:latin typeface="+mn-lt"/>
                          <a:cs typeface="Arial" pitchFamily="34" charset="0"/>
                        </a:rPr>
                        <a:t>etc)</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6595">
                <a:tc>
                  <a:txBody>
                    <a:bodyPr/>
                    <a:lstStyle/>
                    <a:p>
                      <a:pPr marL="0" algn="l" defTabSz="914400" rtl="0" eaLnBrk="1" fontAlgn="b" latinLnBrk="0" hangingPunct="1">
                        <a:lnSpc>
                          <a:spcPct val="115000"/>
                        </a:lnSpc>
                        <a:spcAft>
                          <a:spcPts val="0"/>
                        </a:spcAft>
                        <a:buFontTx/>
                        <a:buNone/>
                      </a:pPr>
                      <a:r>
                        <a:rPr lang="en-US" sz="1300" i="1" kern="1200" dirty="0" err="1" smtClean="0">
                          <a:solidFill>
                            <a:schemeClr val="tx1"/>
                          </a:solidFill>
                          <a:latin typeface="+mn-lt"/>
                          <a:cs typeface="Arial" pitchFamily="34" charset="0"/>
                        </a:rPr>
                        <a:t>Daune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produse</a:t>
                      </a:r>
                      <a:r>
                        <a:rPr lang="en-US" sz="1300" i="1" kern="1200" dirty="0" smtClean="0">
                          <a:solidFill>
                            <a:schemeClr val="tx1"/>
                          </a:solidFill>
                          <a:latin typeface="+mn-lt"/>
                          <a:cs typeface="Arial" pitchFamily="34" charset="0"/>
                        </a:rPr>
                        <a:t> in </a:t>
                      </a:r>
                      <a:r>
                        <a:rPr lang="en-US" sz="1300" i="1" kern="1200" dirty="0" err="1" smtClean="0">
                          <a:solidFill>
                            <a:schemeClr val="tx1"/>
                          </a:solidFill>
                          <a:latin typeface="+mn-lt"/>
                          <a:cs typeface="Arial" pitchFamily="34" charset="0"/>
                        </a:rPr>
                        <a:t>timpul</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actiunii</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salvare</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err="1" smtClean="0">
                          <a:solidFill>
                            <a:schemeClr val="tx1"/>
                          </a:solidFill>
                          <a:latin typeface="+mn-lt"/>
                          <a:cs typeface="Arial" pitchFamily="34" charset="0"/>
                        </a:rPr>
                        <a:t>Ciocniri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loviri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izbiri</a:t>
                      </a:r>
                      <a:r>
                        <a:rPr lang="en-US" sz="1300" i="1" kern="1200" dirty="0" smtClean="0">
                          <a:solidFill>
                            <a:schemeClr val="tx1"/>
                          </a:solidFill>
                          <a:latin typeface="+mn-lt"/>
                          <a:cs typeface="Arial" pitchFamily="34" charset="0"/>
                        </a:rPr>
                        <a:t> </a:t>
                      </a:r>
                      <a:r>
                        <a:rPr lang="en-US" sz="1300" i="1" kern="1200" dirty="0">
                          <a:solidFill>
                            <a:schemeClr val="tx1"/>
                          </a:solidFill>
                          <a:latin typeface="+mn-lt"/>
                          <a:cs typeface="Arial" pitchFamily="34" charset="0"/>
                        </a:rPr>
                        <a:t>(</a:t>
                      </a:r>
                      <a:r>
                        <a:rPr lang="en-US" sz="1300" i="1" kern="1200" dirty="0" err="1" smtClean="0">
                          <a:solidFill>
                            <a:schemeClr val="tx1"/>
                          </a:solidFill>
                          <a:latin typeface="+mn-lt"/>
                          <a:cs typeface="Arial" pitchFamily="34" charset="0"/>
                        </a:rPr>
                        <a:t>inclusiv</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coliziuni</a:t>
                      </a:r>
                      <a:r>
                        <a:rPr lang="en-US" sz="1300" i="1" kern="1200" dirty="0" smtClean="0">
                          <a:solidFill>
                            <a:schemeClr val="tx1"/>
                          </a:solidFill>
                          <a:latin typeface="+mn-lt"/>
                          <a:cs typeface="Arial" pitchFamily="34" charset="0"/>
                        </a:rPr>
                        <a:t> cu </a:t>
                      </a:r>
                      <a:r>
                        <a:rPr lang="en-US" sz="1300" i="1" kern="1200" dirty="0" err="1" smtClean="0">
                          <a:solidFill>
                            <a:schemeClr val="tx1"/>
                          </a:solidFill>
                          <a:latin typeface="+mn-lt"/>
                          <a:cs typeface="Arial" pitchFamily="34" charset="0"/>
                        </a:rPr>
                        <a:t>animale</a:t>
                      </a:r>
                      <a:r>
                        <a:rPr lang="en-US" sz="1300" i="1" kern="1200" dirty="0" smtClean="0">
                          <a:solidFill>
                            <a:schemeClr val="tx1"/>
                          </a:solidFill>
                          <a:latin typeface="+mn-lt"/>
                          <a:cs typeface="Arial" pitchFamily="34" charset="0"/>
                        </a:rPr>
                        <a:t>)</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smtClean="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Incendiu</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explozie</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237729">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produse</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caderi</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corpuri</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produse</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animale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salbatice</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423108">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produse</a:t>
                      </a:r>
                      <a:r>
                        <a:rPr lang="en-US" sz="1300" i="1" kern="1200" dirty="0" smtClean="0">
                          <a:solidFill>
                            <a:schemeClr val="tx1"/>
                          </a:solidFill>
                          <a:latin typeface="+mn-lt"/>
                          <a:cs typeface="Arial" pitchFamily="34" charset="0"/>
                        </a:rPr>
                        <a:t> in </a:t>
                      </a:r>
                      <a:r>
                        <a:rPr lang="en-US" sz="1300" i="1" kern="1200" dirty="0" err="1" smtClean="0">
                          <a:solidFill>
                            <a:schemeClr val="tx1"/>
                          </a:solidFill>
                          <a:latin typeface="+mn-lt"/>
                          <a:cs typeface="Arial" pitchFamily="34" charset="0"/>
                        </a:rPr>
                        <a:t>timpul</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procesului</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salvare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facute</a:t>
                      </a:r>
                      <a:r>
                        <a:rPr lang="en-US" sz="1300" i="1" kern="1200" dirty="0" smtClean="0">
                          <a:solidFill>
                            <a:schemeClr val="tx1"/>
                          </a:solidFill>
                          <a:latin typeface="+mn-lt"/>
                          <a:cs typeface="Arial" pitchFamily="34" charset="0"/>
                        </a:rPr>
                        <a:t> cu </a:t>
                      </a:r>
                      <a:r>
                        <a:rPr lang="en-US" sz="1300" i="1" kern="1200" dirty="0" err="1" smtClean="0">
                          <a:solidFill>
                            <a:schemeClr val="tx1"/>
                          </a:solidFill>
                          <a:latin typeface="+mn-lt"/>
                          <a:cs typeface="Arial" pitchFamily="34" charset="0"/>
                        </a:rPr>
                        <a:t>scopul</a:t>
                      </a:r>
                      <a:r>
                        <a:rPr lang="en-US" sz="1300" i="1" kern="1200" dirty="0" smtClean="0">
                          <a:solidFill>
                            <a:schemeClr val="tx1"/>
                          </a:solidFill>
                          <a:latin typeface="+mn-lt"/>
                          <a:cs typeface="Arial" pitchFamily="34" charset="0"/>
                        </a:rPr>
                        <a:t> de a </a:t>
                      </a:r>
                      <a:r>
                        <a:rPr lang="en-US" sz="1300" i="1" kern="1200" dirty="0" err="1" smtClean="0">
                          <a:solidFill>
                            <a:schemeClr val="tx1"/>
                          </a:solidFill>
                          <a:latin typeface="+mn-lt"/>
                          <a:cs typeface="Arial" pitchFamily="34" charset="0"/>
                        </a:rPr>
                        <a:t>salva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persoanele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imobilizate</a:t>
                      </a:r>
                      <a:r>
                        <a:rPr lang="en-US" sz="1300" i="1" kern="1200" dirty="0" smtClean="0">
                          <a:solidFill>
                            <a:schemeClr val="tx1"/>
                          </a:solidFill>
                          <a:latin typeface="+mn-lt"/>
                          <a:cs typeface="Arial" pitchFamily="34" charset="0"/>
                        </a:rPr>
                        <a:t> in </a:t>
                      </a:r>
                      <a:r>
                        <a:rPr lang="en-US" sz="1300" i="1" kern="1200" dirty="0" err="1" smtClean="0">
                          <a:solidFill>
                            <a:schemeClr val="tx1"/>
                          </a:solidFill>
                          <a:latin typeface="+mn-lt"/>
                          <a:cs typeface="Arial" pitchFamily="34" charset="0"/>
                        </a:rPr>
                        <a:t>vehicul</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produse</a:t>
                      </a:r>
                      <a:r>
                        <a:rPr lang="en-US" sz="1300" i="1" kern="1200" dirty="0" smtClean="0">
                          <a:solidFill>
                            <a:schemeClr val="tx1"/>
                          </a:solidFill>
                          <a:latin typeface="+mn-lt"/>
                          <a:cs typeface="Arial" pitchFamily="34" charset="0"/>
                        </a:rPr>
                        <a:t> in </a:t>
                      </a:r>
                      <a:r>
                        <a:rPr lang="en-US" sz="1300" i="1" kern="1200" dirty="0" err="1" smtClean="0">
                          <a:solidFill>
                            <a:schemeClr val="tx1"/>
                          </a:solidFill>
                          <a:latin typeface="+mn-lt"/>
                          <a:cs typeface="Arial" pitchFamily="34" charset="0"/>
                        </a:rPr>
                        <a:t>timpul</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remorcarii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sau</a:t>
                      </a:r>
                      <a:r>
                        <a:rPr lang="en-US" sz="1300" i="1" kern="1200" dirty="0" smtClean="0">
                          <a:solidFill>
                            <a:schemeClr val="tx1"/>
                          </a:solidFill>
                          <a:latin typeface="+mn-lt"/>
                          <a:cs typeface="Arial" pitchFamily="34" charset="0"/>
                        </a:rPr>
                        <a:t> la </a:t>
                      </a:r>
                      <a:r>
                        <a:rPr lang="en-US" sz="1300" i="1" kern="1200" dirty="0" err="1" smtClean="0">
                          <a:solidFill>
                            <a:schemeClr val="tx1"/>
                          </a:solidFill>
                          <a:latin typeface="+mn-lt"/>
                          <a:cs typeface="Arial" pitchFamily="34" charset="0"/>
                        </a:rPr>
                        <a:t>incarcare</a:t>
                      </a:r>
                      <a:r>
                        <a:rPr lang="en-US" sz="1300" i="1" kern="1200" dirty="0" smtClean="0">
                          <a:solidFill>
                            <a:schemeClr val="tx1"/>
                          </a:solidFill>
                          <a:latin typeface="+mn-lt"/>
                          <a:cs typeface="Arial" pitchFamily="34" charset="0"/>
                        </a:rPr>
                        <a:t>/</a:t>
                      </a:r>
                      <a:r>
                        <a:rPr lang="en-US" sz="1300" i="1" kern="1200" dirty="0" err="1" smtClean="0">
                          <a:solidFill>
                            <a:schemeClr val="tx1"/>
                          </a:solidFill>
                          <a:latin typeface="+mn-lt"/>
                          <a:cs typeface="Arial" pitchFamily="34" charset="0"/>
                        </a:rPr>
                        <a:t>descarcare</a:t>
                      </a:r>
                      <a:endParaRPr lang="vi-VN"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err="1" smtClean="0">
                          <a:solidFill>
                            <a:schemeClr val="tx1"/>
                          </a:solidFill>
                          <a:latin typeface="+mn-lt"/>
                          <a:cs typeface="Arial" pitchFamily="34" charset="0"/>
                        </a:rPr>
                        <a:t>Avariile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datorate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masurilor</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limitare</a:t>
                      </a:r>
                      <a:r>
                        <a:rPr lang="en-US" sz="1300" i="1" kern="1200" dirty="0" smtClean="0">
                          <a:solidFill>
                            <a:schemeClr val="tx1"/>
                          </a:solidFill>
                          <a:latin typeface="+mn-lt"/>
                          <a:cs typeface="Arial" pitchFamily="34" charset="0"/>
                        </a:rPr>
                        <a:t> a </a:t>
                      </a:r>
                      <a:r>
                        <a:rPr lang="en-US" sz="1300" i="1" kern="1200" dirty="0" err="1" smtClean="0">
                          <a:solidFill>
                            <a:schemeClr val="tx1"/>
                          </a:solidFill>
                          <a:latin typeface="+mn-lt"/>
                          <a:cs typeface="Arial" pitchFamily="34" charset="0"/>
                        </a:rPr>
                        <a:t>pagubelor</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provocate</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inundarea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locului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unde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vehiculul</a:t>
                      </a:r>
                      <a:r>
                        <a:rPr lang="en-US" sz="1300" i="1" kern="1200" dirty="0" smtClean="0">
                          <a:solidFill>
                            <a:schemeClr val="tx1"/>
                          </a:solidFill>
                          <a:latin typeface="+mn-lt"/>
                          <a:cs typeface="Arial" pitchFamily="34" charset="0"/>
                        </a:rPr>
                        <a:t> a </a:t>
                      </a:r>
                      <a:r>
                        <a:rPr lang="en-US" sz="1300" i="1" kern="1200" dirty="0" err="1" smtClean="0">
                          <a:solidFill>
                            <a:schemeClr val="tx1"/>
                          </a:solidFill>
                          <a:latin typeface="+mn-lt"/>
                          <a:cs typeface="Arial" pitchFamily="34" charset="0"/>
                        </a:rPr>
                        <a:t>fost</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parcat</a:t>
                      </a:r>
                      <a:endParaRPr lang="vi-VN"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423108">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Avariile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modificarilor</a:t>
                      </a:r>
                      <a:r>
                        <a:rPr lang="en-US" sz="1300" i="1" kern="1200" dirty="0" smtClean="0">
                          <a:solidFill>
                            <a:schemeClr val="tx1"/>
                          </a:solidFill>
                          <a:latin typeface="+mn-lt"/>
                          <a:cs typeface="Arial" pitchFamily="34" charset="0"/>
                        </a:rPr>
                        <a:t> constructive </a:t>
                      </a:r>
                      <a:r>
                        <a:rPr lang="en-US" sz="1300" i="1" kern="1200" dirty="0" err="1" smtClean="0">
                          <a:solidFill>
                            <a:schemeClr val="tx1"/>
                          </a:solidFill>
                          <a:latin typeface="+mn-lt"/>
                          <a:cs typeface="Arial" pitchFamily="34" charset="0"/>
                        </a:rPr>
                        <a:t>si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echipamentelor</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suplimentare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daca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valoarea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acestora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este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inclusa</a:t>
                      </a:r>
                      <a:r>
                        <a:rPr lang="en-US" sz="1300" i="1" kern="1200" dirty="0" smtClean="0">
                          <a:solidFill>
                            <a:schemeClr val="tx1"/>
                          </a:solidFill>
                          <a:latin typeface="+mn-lt"/>
                          <a:cs typeface="Arial" pitchFamily="34" charset="0"/>
                        </a:rPr>
                        <a:t> in </a:t>
                      </a:r>
                      <a:r>
                        <a:rPr lang="en-US" sz="1300" i="1" kern="1200" dirty="0" err="1" smtClean="0">
                          <a:solidFill>
                            <a:schemeClr val="tx1"/>
                          </a:solidFill>
                          <a:latin typeface="+mn-lt"/>
                          <a:cs typeface="Arial" pitchFamily="34" charset="0"/>
                        </a:rPr>
                        <a:t>suma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asigurata</a:t>
                      </a:r>
                      <a:endParaRPr lang="vi-VN"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ale </a:t>
                      </a:r>
                      <a:r>
                        <a:rPr lang="en-US" sz="1300" i="1" kern="1200" dirty="0" err="1" smtClean="0">
                          <a:solidFill>
                            <a:schemeClr val="tx1"/>
                          </a:solidFill>
                          <a:latin typeface="+mn-lt"/>
                          <a:cs typeface="Arial" pitchFamily="34" charset="0"/>
                        </a:rPr>
                        <a:t>elementelor</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vitrate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datorate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coliziunilor</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ale </a:t>
                      </a:r>
                      <a:r>
                        <a:rPr lang="en-US" sz="1300" i="1" kern="1200" dirty="0" err="1" smtClean="0">
                          <a:solidFill>
                            <a:schemeClr val="tx1"/>
                          </a:solidFill>
                          <a:latin typeface="+mn-lt"/>
                          <a:cs typeface="Arial" pitchFamily="34" charset="0"/>
                        </a:rPr>
                        <a:t>jantelor</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si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anvelopelor</a:t>
                      </a:r>
                      <a:r>
                        <a:rPr lang="en-US" sz="1300" i="1" kern="1200" dirty="0" smtClean="0">
                          <a:solidFill>
                            <a:schemeClr val="tx1"/>
                          </a:solidFill>
                          <a:latin typeface="+mn-lt"/>
                          <a:cs typeface="Arial" pitchFamily="34" charset="0"/>
                        </a:rPr>
                        <a:t> in </a:t>
                      </a:r>
                      <a:r>
                        <a:rPr lang="en-US" sz="1300" i="1" kern="1200" dirty="0" err="1" smtClean="0">
                          <a:solidFill>
                            <a:schemeClr val="tx1"/>
                          </a:solidFill>
                          <a:latin typeface="+mn-lt"/>
                          <a:cs typeface="Arial" pitchFamily="34" charset="0"/>
                        </a:rPr>
                        <a:t>timpul</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coliziunilor</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ale </a:t>
                      </a:r>
                      <a:r>
                        <a:rPr lang="en-US" sz="1300" i="1" kern="1200" dirty="0" err="1" smtClean="0">
                          <a:solidFill>
                            <a:schemeClr val="tx1"/>
                          </a:solidFill>
                          <a:latin typeface="+mn-lt"/>
                          <a:cs typeface="Arial" pitchFamily="34" charset="0"/>
                        </a:rPr>
                        <a:t>rotii</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rezerva</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si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echipamentelor</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standart</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schimbare</a:t>
                      </a:r>
                      <a:r>
                        <a:rPr lang="en-US" sz="1300" i="1" kern="1200" dirty="0" smtClean="0">
                          <a:solidFill>
                            <a:schemeClr val="tx1"/>
                          </a:solidFill>
                          <a:latin typeface="+mn-lt"/>
                          <a:cs typeface="Arial" pitchFamily="34" charset="0"/>
                        </a:rPr>
                        <a:t> a </a:t>
                      </a:r>
                      <a:r>
                        <a:rPr lang="en-US" sz="1300" i="1" kern="1200" dirty="0" err="1" smtClean="0">
                          <a:solidFill>
                            <a:schemeClr val="tx1"/>
                          </a:solidFill>
                          <a:latin typeface="+mn-lt"/>
                          <a:cs typeface="Arial" pitchFamily="34" charset="0"/>
                        </a:rPr>
                        <a:t>rotii</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rezerva</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err="1" smtClean="0">
                          <a:solidFill>
                            <a:schemeClr val="tx1"/>
                          </a:solidFill>
                          <a:latin typeface="+mn-lt"/>
                          <a:cs typeface="Arial" pitchFamily="34" charset="0"/>
                        </a:rPr>
                        <a:t>Costuri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aditionale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pana</a:t>
                      </a:r>
                      <a:r>
                        <a:rPr lang="en-US" sz="1300" i="1" kern="1200" dirty="0" smtClean="0">
                          <a:solidFill>
                            <a:schemeClr val="tx1"/>
                          </a:solidFill>
                          <a:latin typeface="+mn-lt"/>
                          <a:cs typeface="Arial" pitchFamily="34" charset="0"/>
                        </a:rPr>
                        <a:t> la </a:t>
                      </a:r>
                      <a:r>
                        <a:rPr lang="en-US" sz="1300" i="1" kern="1200" dirty="0" err="1" smtClean="0">
                          <a:solidFill>
                            <a:schemeClr val="tx1"/>
                          </a:solidFill>
                          <a:latin typeface="+mn-lt"/>
                          <a:cs typeface="Arial" pitchFamily="34" charset="0"/>
                        </a:rPr>
                        <a:t>cel</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mai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apropiat</a:t>
                      </a:r>
                      <a:r>
                        <a:rPr lang="en-US" sz="1300" i="1" kern="1200" dirty="0" smtClean="0">
                          <a:solidFill>
                            <a:schemeClr val="tx1"/>
                          </a:solidFill>
                          <a:latin typeface="+mn-lt"/>
                          <a:cs typeface="Arial" pitchFamily="34" charset="0"/>
                        </a:rPr>
                        <a:t> service</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Vandalism</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produse</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persoane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necunoscute</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produse</a:t>
                      </a:r>
                      <a:r>
                        <a:rPr lang="en-US" sz="1300" i="1" kern="1200" dirty="0" smtClean="0">
                          <a:solidFill>
                            <a:schemeClr val="tx1"/>
                          </a:solidFill>
                          <a:latin typeface="+mn-lt"/>
                          <a:cs typeface="Arial" pitchFamily="34" charset="0"/>
                        </a:rPr>
                        <a:t> de </a:t>
                      </a:r>
                      <a:r>
                        <a:rPr lang="en-US" sz="1300" i="1" kern="1200" dirty="0" err="1" smtClean="0">
                          <a:solidFill>
                            <a:schemeClr val="tx1"/>
                          </a:solidFill>
                          <a:latin typeface="+mn-lt"/>
                          <a:cs typeface="Arial" pitchFamily="34" charset="0"/>
                        </a:rPr>
                        <a:t>produsele</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transportate</a:t>
                      </a:r>
                      <a:r>
                        <a:rPr lang="en-US" sz="1300" i="1" kern="1200" dirty="0" smtClean="0">
                          <a:solidFill>
                            <a:schemeClr val="tx1"/>
                          </a:solidFill>
                          <a:latin typeface="+mn-lt"/>
                          <a:cs typeface="Arial" pitchFamily="34" charset="0"/>
                        </a:rPr>
                        <a:t> in </a:t>
                      </a:r>
                      <a:r>
                        <a:rPr lang="en-US" sz="1300" i="1" kern="1200" dirty="0" err="1" smtClean="0">
                          <a:solidFill>
                            <a:schemeClr val="tx1"/>
                          </a:solidFill>
                          <a:latin typeface="+mn-lt"/>
                          <a:cs typeface="Arial" pitchFamily="34" charset="0"/>
                        </a:rPr>
                        <a:t>timpul</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transportului</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bg1"/>
                    </a:solidFill>
                  </a:tcPr>
                </a:tc>
              </a:tr>
              <a:tr h="233047">
                <a:tc>
                  <a:txBody>
                    <a:bodyPr/>
                    <a:lstStyle/>
                    <a:p>
                      <a:pPr marL="0" algn="l" defTabSz="914400" rtl="0" eaLnBrk="1" fontAlgn="b" latinLnBrk="0" hangingPunct="1">
                        <a:lnSpc>
                          <a:spcPct val="115000"/>
                        </a:lnSpc>
                        <a:spcAft>
                          <a:spcPts val="0"/>
                        </a:spcAft>
                        <a:buFontTx/>
                        <a:buNone/>
                      </a:pP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Avarii</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produse</a:t>
                      </a:r>
                      <a:r>
                        <a:rPr lang="en-US" sz="1300" i="1" kern="1200" dirty="0" smtClean="0">
                          <a:solidFill>
                            <a:schemeClr val="tx1"/>
                          </a:solidFill>
                          <a:latin typeface="+mn-lt"/>
                          <a:cs typeface="Arial" pitchFamily="34" charset="0"/>
                        </a:rPr>
                        <a:t> in </a:t>
                      </a:r>
                      <a:r>
                        <a:rPr lang="en-US" sz="1300" i="1" kern="1200" dirty="0" err="1" smtClean="0">
                          <a:solidFill>
                            <a:schemeClr val="tx1"/>
                          </a:solidFill>
                          <a:latin typeface="+mn-lt"/>
                          <a:cs typeface="Arial" pitchFamily="34" charset="0"/>
                        </a:rPr>
                        <a:t>timpul</a:t>
                      </a:r>
                      <a:r>
                        <a:rPr lang="en-US" sz="1300" i="1" kern="1200" dirty="0" smtClean="0">
                          <a:solidFill>
                            <a:schemeClr val="tx1"/>
                          </a:solidFill>
                          <a:latin typeface="+mn-lt"/>
                          <a:cs typeface="Arial" pitchFamily="34" charset="0"/>
                        </a:rPr>
                        <a:t> </a:t>
                      </a:r>
                      <a:r>
                        <a:rPr lang="en-US" sz="1300" i="1" kern="1200" dirty="0" err="1" smtClean="0">
                          <a:solidFill>
                            <a:schemeClr val="tx1"/>
                          </a:solidFill>
                          <a:latin typeface="+mn-lt"/>
                          <a:cs typeface="Arial" pitchFamily="34" charset="0"/>
                        </a:rPr>
                        <a:t>incarcarii</a:t>
                      </a:r>
                      <a:r>
                        <a:rPr lang="en-US" sz="1300" i="1" kern="1200" dirty="0" smtClean="0">
                          <a:solidFill>
                            <a:schemeClr val="tx1"/>
                          </a:solidFill>
                          <a:latin typeface="+mn-lt"/>
                          <a:cs typeface="Arial" pitchFamily="34" charset="0"/>
                        </a:rPr>
                        <a:t>/</a:t>
                      </a:r>
                      <a:r>
                        <a:rPr lang="en-US" sz="1300" i="1" kern="1200" dirty="0" err="1" smtClean="0">
                          <a:solidFill>
                            <a:schemeClr val="tx1"/>
                          </a:solidFill>
                          <a:latin typeface="+mn-lt"/>
                          <a:cs typeface="Arial" pitchFamily="34" charset="0"/>
                        </a:rPr>
                        <a:t>descarcarii</a:t>
                      </a:r>
                      <a:endParaRPr lang="en-US" sz="1300" b="0" i="1" kern="1200" dirty="0">
                        <a:solidFill>
                          <a:schemeClr val="tx1"/>
                        </a:solidFill>
                        <a:latin typeface="+mn-lt"/>
                        <a:ea typeface="Times New Roman"/>
                        <a:cs typeface="Arial" pitchFamily="34" charset="0"/>
                      </a:endParaRPr>
                    </a:p>
                  </a:txBody>
                  <a:tcPr marL="6441" marR="6441" marT="6443" marB="0" anchor="b">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 </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c>
                  <a:txBody>
                    <a:bodyPr/>
                    <a:lstStyle/>
                    <a:p>
                      <a:pPr marL="0" algn="ctr" defTabSz="914400" rtl="0" eaLnBrk="1" fontAlgn="ctr" latinLnBrk="0" hangingPunct="1">
                        <a:lnSpc>
                          <a:spcPct val="115000"/>
                        </a:lnSpc>
                        <a:spcAft>
                          <a:spcPts val="0"/>
                        </a:spcAft>
                      </a:pPr>
                      <a:r>
                        <a:rPr lang="en-US" sz="1300" b="0" kern="1200" dirty="0">
                          <a:solidFill>
                            <a:schemeClr val="tx1"/>
                          </a:solidFill>
                          <a:latin typeface="+mn-lt"/>
                          <a:cs typeface="Arial" pitchFamily="34" charset="0"/>
                        </a:rPr>
                        <a:t>√</a:t>
                      </a:r>
                      <a:endParaRPr lang="en-US" sz="1300" b="0" kern="1200" dirty="0">
                        <a:solidFill>
                          <a:schemeClr val="tx1"/>
                        </a:solidFill>
                        <a:latin typeface="+mn-lt"/>
                        <a:ea typeface="Times New Roman"/>
                        <a:cs typeface="Arial" pitchFamily="34" charset="0"/>
                      </a:endParaRPr>
                    </a:p>
                  </a:txBody>
                  <a:tcPr marL="6441" marR="6441" marT="6443" marB="0"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4325901"/>
              </p:ext>
            </p:extLst>
          </p:nvPr>
        </p:nvGraphicFramePr>
        <p:xfrm>
          <a:off x="179511" y="1844824"/>
          <a:ext cx="8784977" cy="3724559"/>
        </p:xfrm>
        <a:graphic>
          <a:graphicData uri="http://schemas.openxmlformats.org/drawingml/2006/table">
            <a:tbl>
              <a:tblPr/>
              <a:tblGrid>
                <a:gridCol w="3744415"/>
                <a:gridCol w="1872208"/>
                <a:gridCol w="1584176"/>
                <a:gridCol w="1584178"/>
              </a:tblGrid>
              <a:tr h="397763">
                <a:tc>
                  <a:txBody>
                    <a:bodyPr/>
                    <a:lstStyle/>
                    <a:p>
                      <a:pPr algn="ctr" fontAlgn="ctr"/>
                      <a:r>
                        <a:rPr lang="en-US" sz="1400" b="1" i="0" u="none" strike="noStrike" dirty="0" err="1">
                          <a:solidFill>
                            <a:schemeClr val="bg1"/>
                          </a:solidFill>
                          <a:effectLst>
                            <a:outerShdw blurRad="38100" dist="38100" dir="2700000" algn="tl">
                              <a:srgbClr val="000000">
                                <a:alpha val="43137"/>
                              </a:srgbClr>
                            </a:outerShdw>
                          </a:effectLst>
                          <a:latin typeface="Arial"/>
                        </a:rPr>
                        <a:t>Clauze</a:t>
                      </a:r>
                      <a:r>
                        <a:rPr lang="en-US" sz="1400" b="1" i="0" u="none" strike="noStrike" dirty="0">
                          <a:solidFill>
                            <a:schemeClr val="bg1"/>
                          </a:solidFill>
                          <a:effectLst>
                            <a:outerShdw blurRad="38100" dist="38100" dir="2700000" algn="tl">
                              <a:srgbClr val="000000">
                                <a:alpha val="43137"/>
                              </a:srgbClr>
                            </a:outerShdw>
                          </a:effectLst>
                          <a:latin typeface="Arial"/>
                        </a:rPr>
                        <a:t> </a:t>
                      </a:r>
                      <a:r>
                        <a:rPr lang="en-US" sz="1400" b="1" i="0" u="none" strike="noStrike" dirty="0" err="1">
                          <a:solidFill>
                            <a:schemeClr val="bg1"/>
                          </a:solidFill>
                          <a:effectLst>
                            <a:outerShdw blurRad="38100" dist="38100" dir="2700000" algn="tl">
                              <a:srgbClr val="000000">
                                <a:alpha val="43137"/>
                              </a:srgbClr>
                            </a:outerShdw>
                          </a:effectLst>
                          <a:latin typeface="Arial"/>
                        </a:rPr>
                        <a:t>suplimentare</a:t>
                      </a:r>
                      <a:r>
                        <a:rPr lang="en-US" sz="1400" b="1" i="0" u="none" strike="noStrike" dirty="0">
                          <a:solidFill>
                            <a:schemeClr val="bg1"/>
                          </a:solidFill>
                          <a:effectLst>
                            <a:outerShdw blurRad="38100" dist="38100" dir="2700000" algn="tl">
                              <a:srgbClr val="000000">
                                <a:alpha val="43137"/>
                              </a:srgbClr>
                            </a:outerShdw>
                          </a:effectLst>
                          <a:latin typeface="Arial"/>
                        </a:rPr>
                        <a:t> </a:t>
                      </a:r>
                    </a:p>
                  </a:txBody>
                  <a:tcPr marL="8298" marR="8298" marT="8298" marB="0" anchor="ctr">
                    <a:lnL w="12700" cap="flat" cmpd="sng" algn="ctr">
                      <a:solidFill>
                        <a:srgbClr val="618FF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618FFD"/>
                      </a:solidFill>
                      <a:prstDash val="solid"/>
                      <a:round/>
                      <a:headEnd type="none" w="med" len="med"/>
                      <a:tailEnd type="none" w="med" len="med"/>
                    </a:lnT>
                    <a:lnB>
                      <a:noFill/>
                    </a:lnB>
                    <a:solidFill>
                      <a:schemeClr val="accent1">
                        <a:lumMod val="75000"/>
                      </a:schemeClr>
                    </a:solidFill>
                  </a:tcPr>
                </a:tc>
                <a:tc>
                  <a:txBody>
                    <a:bodyPr/>
                    <a:lstStyle/>
                    <a:p>
                      <a:pPr algn="ctr" fontAlgn="ctr"/>
                      <a:r>
                        <a:rPr lang="en-US" sz="1400" b="1" i="0" u="none" strike="noStrike" dirty="0">
                          <a:solidFill>
                            <a:schemeClr val="bg1"/>
                          </a:solidFill>
                          <a:effectLst>
                            <a:outerShdw blurRad="38100" dist="38100" dir="2700000" algn="tl">
                              <a:srgbClr val="000000">
                                <a:alpha val="43137"/>
                              </a:srgbClr>
                            </a:outerShdw>
                          </a:effectLst>
                          <a:latin typeface="Arial"/>
                        </a:rPr>
                        <a:t>CASCO Basic </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75000"/>
                      </a:schemeClr>
                    </a:solidFill>
                  </a:tcPr>
                </a:tc>
                <a:tc>
                  <a:txBody>
                    <a:bodyPr/>
                    <a:lstStyle/>
                    <a:p>
                      <a:pPr algn="ctr" fontAlgn="ctr"/>
                      <a:r>
                        <a:rPr lang="en-US" sz="1400" b="1" i="0" u="none" strike="noStrike" dirty="0">
                          <a:solidFill>
                            <a:schemeClr val="bg1"/>
                          </a:solidFill>
                          <a:effectLst>
                            <a:outerShdw blurRad="38100" dist="38100" dir="2700000" algn="tl">
                              <a:srgbClr val="000000">
                                <a:alpha val="43137"/>
                              </a:srgbClr>
                            </a:outerShdw>
                          </a:effectLst>
                          <a:latin typeface="Arial"/>
                        </a:rPr>
                        <a:t>CASCO </a:t>
                      </a:r>
                      <a:r>
                        <a:rPr lang="en-US" sz="1400" b="1" i="0" u="none" strike="noStrike" dirty="0" err="1" smtClean="0">
                          <a:solidFill>
                            <a:schemeClr val="bg1"/>
                          </a:solidFill>
                          <a:effectLst>
                            <a:outerShdw blurRad="38100" dist="38100" dir="2700000" algn="tl">
                              <a:srgbClr val="000000">
                                <a:alpha val="43137"/>
                              </a:srgbClr>
                            </a:outerShdw>
                          </a:effectLst>
                          <a:latin typeface="Arial"/>
                        </a:rPr>
                        <a:t>Dinamic</a:t>
                      </a:r>
                      <a:r>
                        <a:rPr lang="en-US" sz="1400" b="1" i="0" u="none" strike="noStrike" dirty="0" smtClean="0">
                          <a:solidFill>
                            <a:schemeClr val="bg1"/>
                          </a:solidFill>
                          <a:effectLst>
                            <a:outerShdw blurRad="38100" dist="38100" dir="2700000" algn="tl">
                              <a:srgbClr val="000000">
                                <a:alpha val="43137"/>
                              </a:srgbClr>
                            </a:outerShdw>
                          </a:effectLst>
                          <a:latin typeface="Arial"/>
                        </a:rPr>
                        <a:t> </a:t>
                      </a:r>
                      <a:endParaRPr lang="en-US" sz="1400" b="1" i="0" u="none" strike="noStrike" dirty="0">
                        <a:solidFill>
                          <a:schemeClr val="bg1"/>
                        </a:solidFill>
                        <a:effectLst>
                          <a:outerShdw blurRad="38100" dist="38100" dir="2700000" algn="tl">
                            <a:srgbClr val="000000">
                              <a:alpha val="43137"/>
                            </a:srgbClr>
                          </a:outerShdw>
                        </a:effectLst>
                        <a:latin typeface="Arial"/>
                      </a:endParaRP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75000"/>
                      </a:schemeClr>
                    </a:solidFill>
                  </a:tcPr>
                </a:tc>
                <a:tc>
                  <a:txBody>
                    <a:bodyPr/>
                    <a:lstStyle/>
                    <a:p>
                      <a:pPr algn="ctr" fontAlgn="ctr"/>
                      <a:r>
                        <a:rPr lang="en-US" sz="1400" b="1" i="0" u="none" strike="noStrike" dirty="0">
                          <a:solidFill>
                            <a:schemeClr val="bg1"/>
                          </a:solidFill>
                          <a:effectLst>
                            <a:outerShdw blurRad="38100" dist="38100" dir="2700000" algn="tl">
                              <a:srgbClr val="000000">
                                <a:alpha val="43137"/>
                              </a:srgbClr>
                            </a:outerShdw>
                          </a:effectLst>
                          <a:latin typeface="Arial"/>
                        </a:rPr>
                        <a:t>CASCO Premium </a:t>
                      </a:r>
                    </a:p>
                  </a:txBody>
                  <a:tcPr marL="8298" marR="8298" marT="829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chemeClr val="accent1">
                        <a:lumMod val="75000"/>
                      </a:schemeClr>
                    </a:solidFill>
                  </a:tcPr>
                </a:tc>
              </a:tr>
              <a:tr h="391310">
                <a:tc>
                  <a:txBody>
                    <a:bodyPr/>
                    <a:lstStyle/>
                    <a:p>
                      <a:pPr algn="just" rtl="0" fontAlgn="b">
                        <a:buFontTx/>
                        <a:buNone/>
                      </a:pPr>
                      <a:r>
                        <a:rPr lang="en-US" sz="1400" b="0" i="1" u="none" strike="noStrike" dirty="0" err="1" smtClean="0">
                          <a:solidFill>
                            <a:srgbClr val="000000"/>
                          </a:solidFill>
                          <a:latin typeface="Arial"/>
                        </a:rPr>
                        <a:t>Furt</a:t>
                      </a:r>
                      <a:r>
                        <a:rPr lang="en-US" sz="1400" b="0" i="1" u="none" strike="noStrike" dirty="0" smtClean="0">
                          <a:solidFill>
                            <a:srgbClr val="1F497D"/>
                          </a:solidFill>
                          <a:latin typeface="Arial"/>
                        </a:rPr>
                        <a:t> </a:t>
                      </a:r>
                      <a:endParaRPr lang="en-US"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dirty="0">
                          <a:solidFill>
                            <a:srgbClr val="000000"/>
                          </a:solidFill>
                          <a:effectLst>
                            <a:outerShdw blurRad="38100" dist="38100" dir="2700000" algn="tl">
                              <a:srgbClr val="000000">
                                <a:alpha val="43137"/>
                              </a:srgbClr>
                            </a:outerShdw>
                          </a:effectLst>
                          <a:latin typeface="Arial"/>
                        </a:rPr>
                        <a:t>√</a:t>
                      </a:r>
                      <a:r>
                        <a:rPr lang="en-US" sz="1400" b="1" i="0" u="none" strike="noStrike" dirty="0">
                          <a:solidFill>
                            <a:srgbClr val="1F497D"/>
                          </a:solidFill>
                          <a:effectLst>
                            <a:outerShdw blurRad="38100" dist="38100" dir="2700000" algn="tl">
                              <a:srgbClr val="000000">
                                <a:alpha val="43137"/>
                              </a:srgbClr>
                            </a:outerShdw>
                          </a:effectLst>
                          <a:latin typeface="Arial"/>
                        </a:rPr>
                        <a:t> </a:t>
                      </a:r>
                      <a:endParaRPr lang="en-US" sz="1400" b="1" i="0" u="none" strike="noStrike" dirty="0">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dirty="0">
                          <a:solidFill>
                            <a:srgbClr val="000000"/>
                          </a:solidFill>
                          <a:effectLst>
                            <a:outerShdw blurRad="38100" dist="38100" dir="2700000" algn="tl">
                              <a:srgbClr val="000000">
                                <a:alpha val="43137"/>
                              </a:srgbClr>
                            </a:outerShdw>
                          </a:effectLst>
                          <a:latin typeface="Arial"/>
                        </a:rPr>
                        <a:t>√</a:t>
                      </a:r>
                      <a:r>
                        <a:rPr lang="en-US" sz="1400" b="1" i="0" u="none" strike="noStrike" dirty="0">
                          <a:solidFill>
                            <a:srgbClr val="1F497D"/>
                          </a:solidFill>
                          <a:effectLst>
                            <a:outerShdw blurRad="38100" dist="38100" dir="2700000" algn="tl">
                              <a:srgbClr val="000000">
                                <a:alpha val="43137"/>
                              </a:srgbClr>
                            </a:outerShdw>
                          </a:effectLst>
                          <a:latin typeface="Arial"/>
                        </a:rPr>
                        <a:t> </a:t>
                      </a:r>
                      <a:endParaRPr lang="en-US" sz="1400" b="1" i="0" u="none" strike="noStrike" dirty="0">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dirty="0">
                          <a:solidFill>
                            <a:srgbClr val="000000"/>
                          </a:solidFill>
                          <a:effectLst>
                            <a:outerShdw blurRad="38100" dist="38100" dir="2700000" algn="tl">
                              <a:srgbClr val="000000">
                                <a:alpha val="43137"/>
                              </a:srgbClr>
                            </a:outerShdw>
                          </a:effectLst>
                          <a:latin typeface="Arial"/>
                        </a:rPr>
                        <a:t>√</a:t>
                      </a:r>
                      <a:r>
                        <a:rPr lang="en-US" sz="1400" b="1" i="0" u="none" strike="noStrike" dirty="0">
                          <a:solidFill>
                            <a:srgbClr val="1F497D"/>
                          </a:solidFill>
                          <a:effectLst>
                            <a:outerShdw blurRad="38100" dist="38100" dir="2700000" algn="tl">
                              <a:srgbClr val="000000">
                                <a:alpha val="43137"/>
                              </a:srgbClr>
                            </a:outerShdw>
                          </a:effectLst>
                          <a:latin typeface="Arial"/>
                        </a:rPr>
                        <a:t> </a:t>
                      </a:r>
                      <a:endParaRPr lang="en-US" sz="1400" b="1" i="0" u="none" strike="noStrike" dirty="0">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r>
              <a:tr h="391310">
                <a:tc>
                  <a:txBody>
                    <a:bodyPr/>
                    <a:lstStyle/>
                    <a:p>
                      <a:pPr algn="just" rtl="0" fontAlgn="b">
                        <a:buFontTx/>
                        <a:buNone/>
                      </a:pPr>
                      <a:r>
                        <a:rPr lang="en-US" sz="1400" b="0" i="1" u="none" strike="noStrike" dirty="0" err="1" smtClean="0">
                          <a:solidFill>
                            <a:srgbClr val="000000"/>
                          </a:solidFill>
                          <a:latin typeface="Arial"/>
                        </a:rPr>
                        <a:t>Elemente</a:t>
                      </a:r>
                      <a:r>
                        <a:rPr lang="en-US" sz="1400" b="0" i="1" u="none" strike="noStrike" dirty="0" smtClean="0">
                          <a:solidFill>
                            <a:srgbClr val="000000"/>
                          </a:solidFill>
                          <a:latin typeface="Arial"/>
                        </a:rPr>
                        <a:t> </a:t>
                      </a:r>
                      <a:r>
                        <a:rPr lang="en-US" sz="1400" b="0" i="1" u="none" strike="noStrike" dirty="0" err="1" smtClean="0">
                          <a:solidFill>
                            <a:srgbClr val="000000"/>
                          </a:solidFill>
                          <a:latin typeface="Arial"/>
                        </a:rPr>
                        <a:t>vitrate</a:t>
                      </a:r>
                      <a:r>
                        <a:rPr lang="en-US" sz="1400" b="0" i="1" u="none" strike="noStrike" dirty="0" smtClean="0">
                          <a:solidFill>
                            <a:srgbClr val="1F497D"/>
                          </a:solidFill>
                          <a:latin typeface="Arial"/>
                        </a:rPr>
                        <a:t> </a:t>
                      </a:r>
                      <a:endParaRPr lang="en-US"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r>
              <a:tr h="391310">
                <a:tc>
                  <a:txBody>
                    <a:bodyPr/>
                    <a:lstStyle/>
                    <a:p>
                      <a:pPr algn="just" rtl="0" fontAlgn="b">
                        <a:buFontTx/>
                        <a:buNone/>
                      </a:pPr>
                      <a:r>
                        <a:rPr lang="en-US" sz="1400" b="0" i="1" u="none" strike="noStrike" dirty="0" err="1" smtClean="0">
                          <a:solidFill>
                            <a:srgbClr val="000000"/>
                          </a:solidFill>
                          <a:latin typeface="Arial"/>
                        </a:rPr>
                        <a:t>Utilizator</a:t>
                      </a:r>
                      <a:r>
                        <a:rPr lang="en-US" sz="1400" b="0" i="1" u="none" strike="noStrike" dirty="0" smtClean="0">
                          <a:solidFill>
                            <a:srgbClr val="000000"/>
                          </a:solidFill>
                          <a:latin typeface="Arial"/>
                        </a:rPr>
                        <a:t> </a:t>
                      </a:r>
                      <a:r>
                        <a:rPr lang="en-US" sz="1400" b="0" i="1" u="none" strike="noStrike" dirty="0" err="1">
                          <a:solidFill>
                            <a:srgbClr val="000000"/>
                          </a:solidFill>
                          <a:latin typeface="Arial"/>
                        </a:rPr>
                        <a:t>unic</a:t>
                      </a:r>
                      <a:r>
                        <a:rPr lang="en-US" sz="1400" b="0" i="1" u="none" strike="noStrike" dirty="0">
                          <a:solidFill>
                            <a:srgbClr val="1F497D"/>
                          </a:solidFill>
                          <a:latin typeface="Arial"/>
                        </a:rPr>
                        <a:t> </a:t>
                      </a:r>
                      <a:endParaRPr lang="en-US"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endParaRPr lang="en-US" sz="1400" b="1" i="0" u="none" strike="noStrike">
                        <a:solidFill>
                          <a:srgbClr val="000000"/>
                        </a:solidFill>
                        <a:effectLst>
                          <a:outerShdw blurRad="38100" dist="38100" dir="2700000" algn="tl">
                            <a:srgbClr val="000000">
                              <a:alpha val="43137"/>
                            </a:srgbClr>
                          </a:outerShdw>
                        </a:effectLst>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r>
              <a:tr h="391310">
                <a:tc>
                  <a:txBody>
                    <a:bodyPr/>
                    <a:lstStyle/>
                    <a:p>
                      <a:pPr algn="just" rtl="0" fontAlgn="b">
                        <a:buFontTx/>
                        <a:buNone/>
                      </a:pPr>
                      <a:r>
                        <a:rPr lang="en-US" sz="1400" b="0" i="1" u="none" strike="noStrike" dirty="0" err="1" smtClean="0">
                          <a:solidFill>
                            <a:srgbClr val="000000"/>
                          </a:solidFill>
                          <a:latin typeface="Arial"/>
                        </a:rPr>
                        <a:t>Echipament</a:t>
                      </a:r>
                      <a:r>
                        <a:rPr lang="en-US" sz="1400" b="0" i="1" u="none" strike="noStrike" dirty="0" smtClean="0">
                          <a:solidFill>
                            <a:srgbClr val="000000"/>
                          </a:solidFill>
                          <a:latin typeface="Arial"/>
                        </a:rPr>
                        <a:t> </a:t>
                      </a:r>
                      <a:r>
                        <a:rPr lang="en-US" sz="1400" b="0" i="1" u="none" strike="noStrike" dirty="0" err="1">
                          <a:solidFill>
                            <a:srgbClr val="000000"/>
                          </a:solidFill>
                          <a:latin typeface="Arial"/>
                        </a:rPr>
                        <a:t>portabil</a:t>
                      </a:r>
                      <a:r>
                        <a:rPr lang="en-US" sz="1400" b="0" i="1" u="none" strike="noStrike" dirty="0">
                          <a:solidFill>
                            <a:srgbClr val="1F497D"/>
                          </a:solidFill>
                          <a:latin typeface="Arial"/>
                        </a:rPr>
                        <a:t> </a:t>
                      </a:r>
                      <a:endParaRPr lang="en-US"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r>
              <a:tr h="391310">
                <a:tc>
                  <a:txBody>
                    <a:bodyPr/>
                    <a:lstStyle/>
                    <a:p>
                      <a:pPr algn="just" rtl="0" fontAlgn="b">
                        <a:buFontTx/>
                        <a:buNone/>
                      </a:pPr>
                      <a:r>
                        <a:rPr lang="en-US" sz="1400" b="0" i="1" u="none" strike="noStrike" dirty="0" err="1" smtClean="0">
                          <a:solidFill>
                            <a:srgbClr val="000000"/>
                          </a:solidFill>
                          <a:latin typeface="Arial"/>
                        </a:rPr>
                        <a:t>Regie</a:t>
                      </a:r>
                      <a:r>
                        <a:rPr lang="en-US" sz="1400" b="0" i="1" u="none" strike="noStrike" dirty="0" smtClean="0">
                          <a:solidFill>
                            <a:srgbClr val="000000"/>
                          </a:solidFill>
                          <a:latin typeface="Arial"/>
                        </a:rPr>
                        <a:t> </a:t>
                      </a:r>
                      <a:r>
                        <a:rPr lang="en-US" sz="1400" b="0" i="1" u="none" strike="noStrike" dirty="0" err="1">
                          <a:solidFill>
                            <a:srgbClr val="000000"/>
                          </a:solidFill>
                          <a:latin typeface="Arial"/>
                        </a:rPr>
                        <a:t>proprie</a:t>
                      </a:r>
                      <a:r>
                        <a:rPr lang="en-US" sz="1400" b="0" i="1" u="none" strike="noStrike" dirty="0">
                          <a:solidFill>
                            <a:srgbClr val="1F497D"/>
                          </a:solidFill>
                          <a:latin typeface="Arial"/>
                        </a:rPr>
                        <a:t> </a:t>
                      </a:r>
                      <a:endParaRPr lang="en-US"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r>
              <a:tr h="391310">
                <a:tc>
                  <a:txBody>
                    <a:bodyPr/>
                    <a:lstStyle/>
                    <a:p>
                      <a:pPr algn="just" rtl="0" fontAlgn="b"/>
                      <a:r>
                        <a:rPr lang="it-IT" sz="1400" b="0" i="1" u="none" strike="noStrike" dirty="0" smtClean="0">
                          <a:solidFill>
                            <a:srgbClr val="000000"/>
                          </a:solidFill>
                          <a:latin typeface="Arial"/>
                        </a:rPr>
                        <a:t>Utilaj </a:t>
                      </a:r>
                      <a:r>
                        <a:rPr lang="it-IT" sz="1400" b="0" i="1" u="none" strike="noStrike" dirty="0">
                          <a:solidFill>
                            <a:srgbClr val="000000"/>
                          </a:solidFill>
                          <a:latin typeface="Arial"/>
                        </a:rPr>
                        <a:t>in lucru</a:t>
                      </a:r>
                      <a:r>
                        <a:rPr lang="it-IT" sz="1400" b="0" i="1" u="none" strike="noStrike" dirty="0">
                          <a:solidFill>
                            <a:srgbClr val="1F497D"/>
                          </a:solidFill>
                          <a:latin typeface="Arial"/>
                        </a:rPr>
                        <a:t> </a:t>
                      </a:r>
                      <a:endParaRPr lang="it-IT"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r>
              <a:tr h="391310">
                <a:tc>
                  <a:txBody>
                    <a:bodyPr/>
                    <a:lstStyle/>
                    <a:p>
                      <a:pPr algn="just" rtl="0" fontAlgn="b"/>
                      <a:r>
                        <a:rPr lang="en-US" sz="1400" b="0" i="1" u="none" strike="noStrike" dirty="0" err="1" smtClean="0">
                          <a:solidFill>
                            <a:srgbClr val="000000"/>
                          </a:solidFill>
                          <a:latin typeface="Arial"/>
                        </a:rPr>
                        <a:t>Acoperire</a:t>
                      </a:r>
                      <a:r>
                        <a:rPr lang="en-US" sz="1400" b="0" i="1" u="none" strike="noStrike" dirty="0" smtClean="0">
                          <a:solidFill>
                            <a:srgbClr val="000000"/>
                          </a:solidFill>
                          <a:latin typeface="Arial"/>
                        </a:rPr>
                        <a:t> </a:t>
                      </a:r>
                      <a:r>
                        <a:rPr lang="en-US" sz="1400" b="0" i="1" u="none" strike="noStrike" dirty="0" err="1">
                          <a:solidFill>
                            <a:srgbClr val="000000"/>
                          </a:solidFill>
                          <a:latin typeface="Arial"/>
                        </a:rPr>
                        <a:t>teritoriala</a:t>
                      </a:r>
                      <a:r>
                        <a:rPr lang="en-US" sz="1400" b="0" i="1" u="none" strike="noStrike" dirty="0">
                          <a:solidFill>
                            <a:srgbClr val="1F497D"/>
                          </a:solidFill>
                          <a:latin typeface="Arial"/>
                        </a:rPr>
                        <a:t> </a:t>
                      </a:r>
                      <a:endParaRPr lang="en-US"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b"/>
                      <a:r>
                        <a:rPr lang="en-US" sz="1400" b="1" i="0" u="none" strike="noStrike" dirty="0">
                          <a:solidFill>
                            <a:srgbClr val="000000"/>
                          </a:solidFill>
                          <a:effectLst>
                            <a:outerShdw blurRad="38100" dist="38100" dir="2700000" algn="tl">
                              <a:srgbClr val="000000">
                                <a:alpha val="43137"/>
                              </a:srgbClr>
                            </a:outerShdw>
                          </a:effectLst>
                          <a:latin typeface="Arial"/>
                        </a:rPr>
                        <a:t>√ </a:t>
                      </a:r>
                    </a:p>
                  </a:txBody>
                  <a:tcPr marL="8298" marR="8298" marT="8298" marB="0" anchor="b">
                    <a:lnL>
                      <a:noFill/>
                    </a:lnL>
                    <a:lnR>
                      <a:noFill/>
                    </a:lnR>
                    <a:lnT>
                      <a:noFill/>
                    </a:lnT>
                    <a:lnB>
                      <a:noFill/>
                    </a:lnB>
                    <a:solidFill>
                      <a:schemeClr val="accent1">
                        <a:lumMod val="40000"/>
                        <a:lumOff val="60000"/>
                      </a:schemeClr>
                    </a:solidFill>
                  </a:tcPr>
                </a:tc>
              </a:tr>
              <a:tr h="299594">
                <a:tc>
                  <a:txBody>
                    <a:bodyPr/>
                    <a:lstStyle/>
                    <a:p>
                      <a:pPr algn="just" rtl="0" fontAlgn="b"/>
                      <a:r>
                        <a:rPr lang="en-US" sz="1400" b="0" i="1" u="none" strike="noStrike" dirty="0" err="1" smtClean="0">
                          <a:solidFill>
                            <a:srgbClr val="000000"/>
                          </a:solidFill>
                          <a:latin typeface="Arial"/>
                        </a:rPr>
                        <a:t>Despagubire</a:t>
                      </a:r>
                      <a:r>
                        <a:rPr lang="en-US" sz="1400" b="0" i="1" u="none" strike="noStrike" dirty="0" smtClean="0">
                          <a:solidFill>
                            <a:srgbClr val="000000"/>
                          </a:solidFill>
                          <a:latin typeface="Arial"/>
                        </a:rPr>
                        <a:t> </a:t>
                      </a:r>
                      <a:r>
                        <a:rPr lang="en-US" sz="1400" b="0" i="1" u="none" strike="noStrike" dirty="0" err="1">
                          <a:solidFill>
                            <a:srgbClr val="000000"/>
                          </a:solidFill>
                          <a:latin typeface="Arial"/>
                        </a:rPr>
                        <a:t>fara</a:t>
                      </a:r>
                      <a:r>
                        <a:rPr lang="en-US" sz="1400" b="0" i="1" u="none" strike="noStrike" dirty="0">
                          <a:solidFill>
                            <a:srgbClr val="000000"/>
                          </a:solidFill>
                          <a:latin typeface="Arial"/>
                        </a:rPr>
                        <a:t> TVA</a:t>
                      </a:r>
                      <a:r>
                        <a:rPr lang="en-US" sz="1400" b="0" i="1" u="none" strike="noStrike" dirty="0">
                          <a:solidFill>
                            <a:srgbClr val="1F497D"/>
                          </a:solidFill>
                          <a:latin typeface="Arial"/>
                        </a:rPr>
                        <a:t> </a:t>
                      </a:r>
                      <a:endParaRPr lang="en-US"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dirty="0">
                          <a:solidFill>
                            <a:srgbClr val="000000"/>
                          </a:solidFill>
                          <a:effectLst>
                            <a:outerShdw blurRad="38100" dist="38100" dir="2700000" algn="tl">
                              <a:srgbClr val="000000">
                                <a:alpha val="43137"/>
                              </a:srgbClr>
                            </a:outerShdw>
                          </a:effectLst>
                          <a:latin typeface="Arial"/>
                        </a:rPr>
                        <a:t>√</a:t>
                      </a:r>
                      <a:r>
                        <a:rPr lang="en-US" sz="1400" b="1" i="0" u="none" strike="noStrike" dirty="0">
                          <a:solidFill>
                            <a:srgbClr val="1F497D"/>
                          </a:solidFill>
                          <a:effectLst>
                            <a:outerShdw blurRad="38100" dist="38100" dir="2700000" algn="tl">
                              <a:srgbClr val="000000">
                                <a:alpha val="43137"/>
                              </a:srgbClr>
                            </a:outerShdw>
                          </a:effectLst>
                          <a:latin typeface="Arial"/>
                        </a:rPr>
                        <a:t> </a:t>
                      </a:r>
                      <a:endParaRPr lang="en-US" sz="1400" b="1" i="0" u="none" strike="noStrike" dirty="0">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dirty="0">
                          <a:solidFill>
                            <a:srgbClr val="000000"/>
                          </a:solidFill>
                          <a:effectLst>
                            <a:outerShdw blurRad="38100" dist="38100" dir="2700000" algn="tl">
                              <a:srgbClr val="000000">
                                <a:alpha val="43137"/>
                              </a:srgbClr>
                            </a:outerShdw>
                          </a:effectLst>
                          <a:latin typeface="Arial"/>
                        </a:rPr>
                        <a:t>√</a:t>
                      </a:r>
                      <a:r>
                        <a:rPr lang="en-US" sz="1400" b="1" i="0" u="none" strike="noStrike" dirty="0">
                          <a:solidFill>
                            <a:srgbClr val="1F497D"/>
                          </a:solidFill>
                          <a:effectLst>
                            <a:outerShdw blurRad="38100" dist="38100" dir="2700000" algn="tl">
                              <a:srgbClr val="000000">
                                <a:alpha val="43137"/>
                              </a:srgbClr>
                            </a:outerShdw>
                          </a:effectLst>
                          <a:latin typeface="Arial"/>
                        </a:rPr>
                        <a:t> </a:t>
                      </a:r>
                      <a:endParaRPr lang="en-US" sz="1400" b="1" i="0" u="none" strike="noStrike" dirty="0">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dirty="0">
                          <a:solidFill>
                            <a:srgbClr val="000000"/>
                          </a:solidFill>
                          <a:effectLst>
                            <a:outerShdw blurRad="38100" dist="38100" dir="2700000" algn="tl">
                              <a:srgbClr val="000000">
                                <a:alpha val="43137"/>
                              </a:srgbClr>
                            </a:outerShdw>
                          </a:effectLst>
                          <a:latin typeface="Arial"/>
                        </a:rPr>
                        <a:t>√</a:t>
                      </a:r>
                      <a:r>
                        <a:rPr lang="en-US" sz="1400" b="1" i="0" u="none" strike="noStrike" dirty="0">
                          <a:solidFill>
                            <a:srgbClr val="1F497D"/>
                          </a:solidFill>
                          <a:effectLst>
                            <a:outerShdw blurRad="38100" dist="38100" dir="2700000" algn="tl">
                              <a:srgbClr val="000000">
                                <a:alpha val="43137"/>
                              </a:srgbClr>
                            </a:outerShdw>
                          </a:effectLst>
                          <a:latin typeface="Arial"/>
                        </a:rPr>
                        <a:t> </a:t>
                      </a:r>
                      <a:endParaRPr lang="en-US" sz="1400" b="1" i="0" u="none" strike="noStrike" dirty="0">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r>
              <a:tr h="288032">
                <a:tc>
                  <a:txBody>
                    <a:bodyPr/>
                    <a:lstStyle/>
                    <a:p>
                      <a:pPr algn="just" rtl="0" fontAlgn="b"/>
                      <a:r>
                        <a:rPr lang="en-US" sz="1400" b="0" i="1" u="none" strike="noStrike" dirty="0" smtClean="0">
                          <a:solidFill>
                            <a:srgbClr val="000000"/>
                          </a:solidFill>
                          <a:latin typeface="Arial"/>
                        </a:rPr>
                        <a:t>Service </a:t>
                      </a:r>
                      <a:r>
                        <a:rPr lang="en-US" sz="1400" b="0" i="1" u="none" strike="noStrike" dirty="0" err="1">
                          <a:solidFill>
                            <a:srgbClr val="000000"/>
                          </a:solidFill>
                          <a:latin typeface="Arial"/>
                        </a:rPr>
                        <a:t>partener</a:t>
                      </a:r>
                      <a:r>
                        <a:rPr lang="en-US" sz="1400" b="0" i="1" u="none" strike="noStrike" dirty="0">
                          <a:solidFill>
                            <a:srgbClr val="1F497D"/>
                          </a:solidFill>
                          <a:latin typeface="Arial"/>
                        </a:rPr>
                        <a:t> </a:t>
                      </a:r>
                      <a:endParaRPr lang="en-US" sz="1400" b="0" i="1" u="none" strike="noStrike" dirty="0">
                        <a:solidFill>
                          <a:srgbClr val="000000"/>
                        </a:solidFill>
                        <a:latin typeface="Arial"/>
                      </a:endParaRPr>
                    </a:p>
                  </a:txBody>
                  <a:tcPr marL="8298" marR="8298" marT="8298" marB="0" anchor="b">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dirty="0">
                          <a:solidFill>
                            <a:srgbClr val="000000"/>
                          </a:solidFill>
                          <a:effectLst>
                            <a:outerShdw blurRad="38100" dist="38100" dir="2700000" algn="tl">
                              <a:srgbClr val="000000">
                                <a:alpha val="43137"/>
                              </a:srgbClr>
                            </a:outerShdw>
                          </a:effectLst>
                          <a:latin typeface="Arial"/>
                        </a:rPr>
                        <a:t>√</a:t>
                      </a:r>
                      <a:r>
                        <a:rPr lang="en-US" sz="1400" b="1" i="0" u="none" strike="noStrike" dirty="0">
                          <a:solidFill>
                            <a:srgbClr val="1F497D"/>
                          </a:solidFill>
                          <a:effectLst>
                            <a:outerShdw blurRad="38100" dist="38100" dir="2700000" algn="tl">
                              <a:srgbClr val="000000">
                                <a:alpha val="43137"/>
                              </a:srgbClr>
                            </a:outerShdw>
                          </a:effectLst>
                          <a:latin typeface="Arial"/>
                        </a:rPr>
                        <a:t> </a:t>
                      </a:r>
                      <a:endParaRPr lang="en-US" sz="1400" b="1" i="0" u="none" strike="noStrike" dirty="0">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a:solidFill>
                            <a:srgbClr val="000000"/>
                          </a:solidFill>
                          <a:effectLst>
                            <a:outerShdw blurRad="38100" dist="38100" dir="2700000" algn="tl">
                              <a:srgbClr val="000000">
                                <a:alpha val="43137"/>
                              </a:srgbClr>
                            </a:outerShdw>
                          </a:effectLst>
                          <a:latin typeface="Arial"/>
                        </a:rPr>
                        <a:t>√</a:t>
                      </a:r>
                      <a:r>
                        <a:rPr lang="en-US" sz="1400" b="1" i="0" u="none" strike="noStrike">
                          <a:solidFill>
                            <a:srgbClr val="1F497D"/>
                          </a:solidFill>
                          <a:effectLst>
                            <a:outerShdw blurRad="38100" dist="38100" dir="2700000" algn="tl">
                              <a:srgbClr val="000000">
                                <a:alpha val="43137"/>
                              </a:srgbClr>
                            </a:outerShdw>
                          </a:effectLst>
                          <a:latin typeface="Arial"/>
                        </a:rPr>
                        <a:t> </a:t>
                      </a:r>
                      <a:endParaRPr lang="en-US" sz="1400" b="1" i="0" u="none" strike="noStrike">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c>
                  <a:txBody>
                    <a:bodyPr/>
                    <a:lstStyle/>
                    <a:p>
                      <a:pPr algn="ctr" rtl="0" fontAlgn="ctr"/>
                      <a:r>
                        <a:rPr lang="en-US" sz="1400" b="1" i="0" u="none" strike="noStrike" dirty="0">
                          <a:solidFill>
                            <a:srgbClr val="000000"/>
                          </a:solidFill>
                          <a:effectLst>
                            <a:outerShdw blurRad="38100" dist="38100" dir="2700000" algn="tl">
                              <a:srgbClr val="000000">
                                <a:alpha val="43137"/>
                              </a:srgbClr>
                            </a:outerShdw>
                          </a:effectLst>
                          <a:latin typeface="Arial"/>
                        </a:rPr>
                        <a:t>√</a:t>
                      </a:r>
                      <a:r>
                        <a:rPr lang="en-US" sz="1400" b="1" i="0" u="none" strike="noStrike" dirty="0">
                          <a:solidFill>
                            <a:srgbClr val="1F497D"/>
                          </a:solidFill>
                          <a:effectLst>
                            <a:outerShdw blurRad="38100" dist="38100" dir="2700000" algn="tl">
                              <a:srgbClr val="000000">
                                <a:alpha val="43137"/>
                              </a:srgbClr>
                            </a:outerShdw>
                          </a:effectLst>
                          <a:latin typeface="Arial"/>
                        </a:rPr>
                        <a:t> </a:t>
                      </a:r>
                      <a:endParaRPr lang="en-US" sz="1400" b="1" i="0" u="none" strike="noStrike" dirty="0">
                        <a:solidFill>
                          <a:srgbClr val="000000"/>
                        </a:solidFill>
                        <a:effectLst>
                          <a:outerShdw blurRad="38100" dist="38100" dir="2700000" algn="tl">
                            <a:srgbClr val="000000">
                              <a:alpha val="43137"/>
                            </a:srgbClr>
                          </a:outerShdw>
                        </a:effectLst>
                        <a:latin typeface="Arial"/>
                      </a:endParaRPr>
                    </a:p>
                  </a:txBody>
                  <a:tcPr marL="8298" marR="8298" marT="8298" marB="0" anchor="ctr">
                    <a:lnL>
                      <a:noFill/>
                    </a:lnL>
                    <a:lnR>
                      <a:noFill/>
                    </a:lnR>
                    <a:lnT>
                      <a:noFill/>
                    </a:lnT>
                    <a:lnB>
                      <a:noFill/>
                    </a:lnB>
                    <a:solidFill>
                      <a:schemeClr val="accent1">
                        <a:lumMod val="40000"/>
                        <a:lumOff val="60000"/>
                      </a:schemeClr>
                    </a:solidFill>
                  </a:tcPr>
                </a:tc>
              </a:tr>
            </a:tbl>
          </a:graphicData>
        </a:graphic>
      </p:graphicFrame>
      <p:sp>
        <p:nvSpPr>
          <p:cNvPr id="10" name="Title 1"/>
          <p:cNvSpPr>
            <a:spLocks noGrp="1"/>
          </p:cNvSpPr>
          <p:nvPr>
            <p:ph type="title"/>
          </p:nvPr>
        </p:nvSpPr>
        <p:spPr>
          <a:xfrm>
            <a:off x="1043608" y="260648"/>
            <a:ext cx="7776542" cy="678953"/>
          </a:xfrm>
        </p:spPr>
        <p:txBody>
          <a:bodyPr/>
          <a:lstStyle/>
          <a:p>
            <a:r>
              <a:rPr lang="en-US" dirty="0" err="1" smtClean="0"/>
              <a:t>Clauze</a:t>
            </a:r>
            <a:r>
              <a:rPr lang="en-US" dirty="0" smtClean="0"/>
              <a:t> </a:t>
            </a:r>
            <a:r>
              <a:rPr lang="en-US" dirty="0" err="1" smtClean="0"/>
              <a:t>suplimentare</a:t>
            </a:r>
            <a:endParaRPr lang="en-US" dirty="0" smtClean="0"/>
          </a:p>
        </p:txBody>
      </p:sp>
    </p:spTree>
    <p:extLst>
      <p:ext uri="{BB962C8B-B14F-4D97-AF65-F5344CB8AC3E}">
        <p14:creationId xmlns:p14="http://schemas.microsoft.com/office/powerpoint/2010/main" val="3279893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31033" y="1196752"/>
            <a:ext cx="8712967" cy="4899248"/>
          </a:xfrm>
        </p:spPr>
        <p:txBody>
          <a:bodyPr>
            <a:normAutofit/>
          </a:bodyPr>
          <a:lstStyle/>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b="1" dirty="0" smtClean="0">
                <a:solidFill>
                  <a:srgbClr val="005EA4"/>
                </a:solidFill>
                <a:ea typeface="+mj-ea"/>
                <a:sym typeface="Wingdings" pitchFamily="2" charset="2"/>
              </a:rPr>
              <a:t>ASIGURAREA RISCULUI DE FURT </a:t>
            </a: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b="1" dirty="0" smtClean="0">
                <a:solidFill>
                  <a:srgbClr val="FF0000"/>
                </a:solidFill>
                <a:latin typeface="Arial" pitchFamily="34" charset="0"/>
                <a:sym typeface="Wingdings" pitchFamily="2" charset="2"/>
              </a:rPr>
              <a:t> </a:t>
            </a:r>
            <a:endParaRPr lang="en-US" sz="1800" dirty="0" smtClean="0"/>
          </a:p>
          <a:p>
            <a:pPr algn="just">
              <a:lnSpc>
                <a:spcPct val="80000"/>
              </a:lnSpc>
              <a:spcBef>
                <a:spcPct val="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dirty="0" err="1" smtClean="0">
                <a:solidFill>
                  <a:schemeClr val="accent1">
                    <a:lumMod val="75000"/>
                  </a:schemeClr>
                </a:solidFill>
                <a:latin typeface="Arial" pitchFamily="34" charset="0"/>
              </a:rPr>
              <a:t>Riscuri</a:t>
            </a:r>
            <a:r>
              <a:rPr lang="en-US" b="1" dirty="0" smtClean="0">
                <a:solidFill>
                  <a:schemeClr val="accent1">
                    <a:lumMod val="75000"/>
                  </a:schemeClr>
                </a:solidFill>
                <a:latin typeface="Arial" pitchFamily="34" charset="0"/>
              </a:rPr>
              <a:t> </a:t>
            </a:r>
            <a:r>
              <a:rPr lang="en-US" b="1" dirty="0" err="1" smtClean="0">
                <a:solidFill>
                  <a:schemeClr val="accent1">
                    <a:lumMod val="75000"/>
                  </a:schemeClr>
                </a:solidFill>
                <a:latin typeface="Arial" pitchFamily="34" charset="0"/>
              </a:rPr>
              <a:t>acoperite</a:t>
            </a:r>
            <a:r>
              <a:rPr lang="en-US" b="1" dirty="0" smtClean="0">
                <a:solidFill>
                  <a:schemeClr val="accent1">
                    <a:lumMod val="75000"/>
                  </a:schemeClr>
                </a:solidFill>
              </a:rPr>
              <a:t> </a:t>
            </a:r>
            <a:r>
              <a:rPr lang="en-US" b="1" dirty="0" smtClean="0">
                <a:solidFill>
                  <a:schemeClr val="accent1">
                    <a:lumMod val="75000"/>
                  </a:schemeClr>
                </a:solidFill>
                <a:latin typeface="Arial" pitchFamily="34" charset="0"/>
              </a:rPr>
              <a:t>:</a:t>
            </a:r>
          </a:p>
          <a:p>
            <a:pPr lvl="0" algn="just">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srgbClr val="FFC000"/>
                </a:solidFill>
                <a:sym typeface="Wingdings" pitchFamily="2" charset="2"/>
              </a:rPr>
              <a:t> </a:t>
            </a:r>
            <a:r>
              <a:rPr lang="ro-RO" dirty="0" smtClean="0"/>
              <a:t>Furtul</a:t>
            </a:r>
            <a:r>
              <a:rPr lang="en-US" dirty="0" smtClean="0"/>
              <a:t> </a:t>
            </a:r>
            <a:r>
              <a:rPr lang="ro-RO" dirty="0" smtClean="0"/>
              <a:t>si daunele produse ca urmare a furtului sau a tentativei de furt</a:t>
            </a:r>
            <a:r>
              <a:rPr lang="en-US" dirty="0" smtClean="0"/>
              <a:t>;</a:t>
            </a:r>
          </a:p>
          <a:p>
            <a:pPr lvl="0" algn="just">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o-RO" dirty="0" smtClean="0"/>
              <a:t> </a:t>
            </a:r>
            <a:r>
              <a:rPr lang="en-US" dirty="0" smtClean="0"/>
              <a:t>F</a:t>
            </a:r>
            <a:r>
              <a:rPr lang="ro-RO" dirty="0" smtClean="0"/>
              <a:t>urtul sau avarierea ca o consecinta a furtului sau tentativei de furt</a:t>
            </a:r>
            <a:r>
              <a:rPr lang="en-US" dirty="0" smtClean="0"/>
              <a:t>;</a:t>
            </a:r>
          </a:p>
          <a:p>
            <a:pPr algn="just">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 F</a:t>
            </a:r>
            <a:r>
              <a:rPr lang="ro-RO" dirty="0" smtClean="0"/>
              <a:t>urtul comis prin jaf sau tâlhărie</a:t>
            </a:r>
            <a:r>
              <a:rPr lang="en-US" dirty="0" smtClean="0"/>
              <a:t>;</a:t>
            </a:r>
          </a:p>
          <a:p>
            <a:pPr algn="just">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 P</a:t>
            </a:r>
            <a:r>
              <a:rPr lang="vi-VN" dirty="0" smtClean="0"/>
              <a:t>ierderea sau furtul cheilor, dar fără înlocuirea sistemului electronic care este in legătură cu sistemul de închidere al autovehiculului, atunci când acest lucru este posibil din punct de vedere tehnic</a:t>
            </a:r>
            <a:r>
              <a:rPr lang="en-US" dirty="0" smtClean="0"/>
              <a:t>;</a:t>
            </a:r>
          </a:p>
          <a:p>
            <a:pPr algn="just">
              <a:buBlip>
                <a:blip r:embed="rId2"/>
              </a:buBlip>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latin typeface="Arial" pitchFamily="34" charset="0"/>
            </a:endParaRPr>
          </a:p>
          <a:p>
            <a:pPr>
              <a:spcBef>
                <a:spcPct val="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b="1" dirty="0" smtClean="0">
                <a:solidFill>
                  <a:srgbClr val="005EA4"/>
                </a:solidFill>
                <a:ea typeface="+mj-ea"/>
                <a:sym typeface="Wingdings" pitchFamily="2" charset="2"/>
              </a:rPr>
              <a:t>ELEMENTE VITRATE    </a:t>
            </a:r>
          </a:p>
          <a:p>
            <a:pPr>
              <a:buClr>
                <a:srgbClr val="005EA4"/>
              </a:buClr>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200" i="1" dirty="0" smtClean="0">
                <a:sym typeface="Wingdings" pitchFamily="2" charset="2"/>
              </a:rPr>
              <a:t> </a:t>
            </a:r>
            <a:r>
              <a:rPr lang="en-US" dirty="0" smtClean="0"/>
              <a:t>P</a:t>
            </a:r>
            <a:r>
              <a:rPr lang="ro-RO" dirty="0" smtClean="0"/>
              <a:t>agubele produse numai elementelor vitrate, chiar daca nu au fost </a:t>
            </a:r>
            <a:endParaRPr lang="en-US"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ro-RO" dirty="0" smtClean="0"/>
              <a:t>avariate si alte elemente ale autovehiculului in acela</a:t>
            </a:r>
            <a:r>
              <a:rPr lang="en-US" dirty="0" smtClean="0"/>
              <a:t>s</a:t>
            </a:r>
            <a:r>
              <a:rPr lang="ro-RO" dirty="0" smtClean="0"/>
              <a:t>i eveniment</a:t>
            </a:r>
            <a:r>
              <a:rPr lang="en-US" dirty="0" smtClean="0"/>
              <a:t>.</a:t>
            </a:r>
            <a:endParaRPr lang="en-US" b="1"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p>
        </p:txBody>
      </p:sp>
      <p:pic>
        <p:nvPicPr>
          <p:cNvPr id="14338" name="Picture 2" descr="Imagini pentru desene furt autoturisme"/>
          <p:cNvPicPr>
            <a:picLocks noChangeAspect="1" noChangeArrowheads="1"/>
          </p:cNvPicPr>
          <p:nvPr/>
        </p:nvPicPr>
        <p:blipFill>
          <a:blip r:embed="rId3" cstate="print"/>
          <a:srcRect/>
          <a:stretch>
            <a:fillRect/>
          </a:stretch>
        </p:blipFill>
        <p:spPr bwMode="auto">
          <a:xfrm>
            <a:off x="6516216" y="1772816"/>
            <a:ext cx="2277717" cy="1440160"/>
          </a:xfrm>
          <a:prstGeom prst="rect">
            <a:avLst/>
          </a:prstGeom>
          <a:noFill/>
        </p:spPr>
      </p:pic>
      <p:pic>
        <p:nvPicPr>
          <p:cNvPr id="8" name="Picture 4" descr="http://www.autoiq.ro/wp-content/uploads/Renault-Grand-Sc%C3%A9nic-5.jpg">
            <a:hlinkClick r:id="rId4"/>
          </p:cNvPr>
          <p:cNvPicPr>
            <a:picLocks noChangeAspect="1" noChangeArrowheads="1"/>
          </p:cNvPicPr>
          <p:nvPr/>
        </p:nvPicPr>
        <p:blipFill>
          <a:blip r:embed="rId5" cstate="print"/>
          <a:srcRect/>
          <a:stretch>
            <a:fillRect/>
          </a:stretch>
        </p:blipFill>
        <p:spPr bwMode="auto">
          <a:xfrm>
            <a:off x="6588224" y="4509120"/>
            <a:ext cx="2222856" cy="1368152"/>
          </a:xfrm>
          <a:prstGeom prst="rect">
            <a:avLst/>
          </a:prstGeom>
          <a:noFill/>
        </p:spPr>
      </p:pic>
      <p:sp>
        <p:nvSpPr>
          <p:cNvPr id="11" name="Title 1"/>
          <p:cNvSpPr txBox="1">
            <a:spLocks/>
          </p:cNvSpPr>
          <p:nvPr/>
        </p:nvSpPr>
        <p:spPr>
          <a:xfrm>
            <a:off x="1043608" y="260648"/>
            <a:ext cx="7776542" cy="678953"/>
          </a:xfrm>
          <a:prstGeom prst="rect">
            <a:avLst/>
          </a:prstGeom>
        </p:spPr>
        <p:txBody>
          <a:bodyPr vert="horz" lIns="91440" tIns="45720" rIns="91440" bIns="45720" rtlCol="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5EA4"/>
                </a:solidFill>
                <a:effectLst/>
                <a:uLnTx/>
                <a:uFillTx/>
                <a:latin typeface="Arial" panose="020B0604020202020204" pitchFamily="34" charset="0"/>
                <a:ea typeface="+mj-ea"/>
                <a:cs typeface="Arial" panose="020B0604020202020204" pitchFamily="34" charset="0"/>
              </a:rPr>
              <a:t>Clauze</a:t>
            </a:r>
            <a:r>
              <a:rPr kumimoji="0" lang="en-US" sz="2400" b="1" i="0" u="none" strike="noStrike" kern="1200" cap="none" spc="0" normalizeH="0" baseline="0" noProof="0" dirty="0" smtClean="0">
                <a:ln>
                  <a:noFill/>
                </a:ln>
                <a:solidFill>
                  <a:srgbClr val="005EA4"/>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smtClean="0">
                <a:ln>
                  <a:noFill/>
                </a:ln>
                <a:solidFill>
                  <a:srgbClr val="005EA4"/>
                </a:solidFill>
                <a:effectLst/>
                <a:uLnTx/>
                <a:uFillTx/>
                <a:latin typeface="Arial" panose="020B0604020202020204" pitchFamily="34" charset="0"/>
                <a:ea typeface="+mj-ea"/>
                <a:cs typeface="Arial" panose="020B0604020202020204" pitchFamily="34" charset="0"/>
              </a:rPr>
              <a:t>suplimentare</a:t>
            </a:r>
            <a:endParaRPr kumimoji="0" lang="en-US" sz="2400" b="1" i="0" u="none" strike="noStrike" kern="1200" cap="none" spc="0" normalizeH="0" baseline="0" noProof="0" dirty="0" smtClean="0">
              <a:ln>
                <a:noFill/>
              </a:ln>
              <a:solidFill>
                <a:srgbClr val="005EA4"/>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QA_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UNIQA_Vorlage</Template>
  <TotalTime>984</TotalTime>
  <Words>1146</Words>
  <Application>Microsoft Office PowerPoint</Application>
  <PresentationFormat>On-screen Show (4:3)</PresentationFormat>
  <Paragraphs>252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UNIQA_Vorlage</vt:lpstr>
      <vt:lpstr>UNIQA Asigurari</vt:lpstr>
      <vt:lpstr>Obiectul asigurarii</vt:lpstr>
      <vt:lpstr>Structura produs</vt:lpstr>
      <vt:lpstr>Pachetul BASIC</vt:lpstr>
      <vt:lpstr>CASCO – Pachetul DINAMIC</vt:lpstr>
      <vt:lpstr>CASCO – Pachetul PREMIUM</vt:lpstr>
      <vt:lpstr>Principalele riscuri asigurate</vt:lpstr>
      <vt:lpstr>Clauze suplimentare</vt:lpstr>
      <vt:lpstr>PowerPoint Presentation</vt:lpstr>
      <vt:lpstr>Clauze suplimentare</vt:lpstr>
      <vt:lpstr>Clauze suplimentare</vt:lpstr>
      <vt:lpstr>Avantajele asigurării Casco Auto&amp;Libertate</vt:lpstr>
      <vt:lpstr>Pachetul de asistenta rutiera</vt:lpstr>
      <vt:lpstr>Pachetul de asistenta rutiera</vt:lpstr>
      <vt:lpstr>Pachetul de asistenta rutiera</vt:lpstr>
      <vt:lpstr>PowerPoint Presentation</vt:lpstr>
    </vt:vector>
  </TitlesOfParts>
  <Company>UNIQA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VYM6713</dc:creator>
  <cp:lastModifiedBy>adriana.manole</cp:lastModifiedBy>
  <cp:revision>143</cp:revision>
  <dcterms:created xsi:type="dcterms:W3CDTF">2014-02-25T13:38:52Z</dcterms:created>
  <dcterms:modified xsi:type="dcterms:W3CDTF">2015-11-17T15:54:36Z</dcterms:modified>
</cp:coreProperties>
</file>